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525" r:id="rId2"/>
    <p:sldId id="1349" r:id="rId3"/>
    <p:sldId id="1369" r:id="rId4"/>
    <p:sldId id="1377" r:id="rId5"/>
    <p:sldId id="1380" r:id="rId6"/>
    <p:sldId id="1381" r:id="rId7"/>
    <p:sldId id="1382" r:id="rId8"/>
    <p:sldId id="1383" r:id="rId9"/>
    <p:sldId id="1384" r:id="rId10"/>
    <p:sldId id="1385" r:id="rId11"/>
    <p:sldId id="1386" r:id="rId12"/>
    <p:sldId id="1387" r:id="rId13"/>
    <p:sldId id="1388" r:id="rId14"/>
    <p:sldId id="1389" r:id="rId15"/>
    <p:sldId id="1351" r:id="rId16"/>
    <p:sldId id="1390" r:id="rId17"/>
  </p:sldIdLst>
  <p:sldSz cx="9144000" cy="5143500" type="screen16x9"/>
  <p:notesSz cx="6858000" cy="9144000"/>
  <p:defaultTextStyle>
    <a:defPPr>
      <a:defRPr lang="en-US"/>
    </a:defPPr>
    <a:lvl1pPr algn="l" rtl="0" fontAlgn="base">
      <a:spcBef>
        <a:spcPct val="0"/>
      </a:spcBef>
      <a:spcAft>
        <a:spcPct val="0"/>
      </a:spcAft>
      <a:defRPr sz="3200" b="1" i="1" kern="1200">
        <a:solidFill>
          <a:schemeClr val="bg1"/>
        </a:solidFill>
        <a:latin typeface="Century Gothic" panose="020B0502020202020204" pitchFamily="34" charset="0"/>
        <a:ea typeface="+mn-ea"/>
        <a:cs typeface="Arial" panose="020B0604020202020204" pitchFamily="34" charset="0"/>
      </a:defRPr>
    </a:lvl1pPr>
    <a:lvl2pPr marL="457200" algn="l" rtl="0" fontAlgn="base">
      <a:spcBef>
        <a:spcPct val="0"/>
      </a:spcBef>
      <a:spcAft>
        <a:spcPct val="0"/>
      </a:spcAft>
      <a:defRPr sz="3200" b="1" i="1" kern="1200">
        <a:solidFill>
          <a:schemeClr val="bg1"/>
        </a:solidFill>
        <a:latin typeface="Century Gothic" panose="020B0502020202020204" pitchFamily="34" charset="0"/>
        <a:ea typeface="+mn-ea"/>
        <a:cs typeface="Arial" panose="020B0604020202020204" pitchFamily="34" charset="0"/>
      </a:defRPr>
    </a:lvl2pPr>
    <a:lvl3pPr marL="914400" algn="l" rtl="0" fontAlgn="base">
      <a:spcBef>
        <a:spcPct val="0"/>
      </a:spcBef>
      <a:spcAft>
        <a:spcPct val="0"/>
      </a:spcAft>
      <a:defRPr sz="3200" b="1" i="1" kern="1200">
        <a:solidFill>
          <a:schemeClr val="bg1"/>
        </a:solidFill>
        <a:latin typeface="Century Gothic" panose="020B0502020202020204" pitchFamily="34" charset="0"/>
        <a:ea typeface="+mn-ea"/>
        <a:cs typeface="Arial" panose="020B0604020202020204" pitchFamily="34" charset="0"/>
      </a:defRPr>
    </a:lvl3pPr>
    <a:lvl4pPr marL="1371600" algn="l" rtl="0" fontAlgn="base">
      <a:spcBef>
        <a:spcPct val="0"/>
      </a:spcBef>
      <a:spcAft>
        <a:spcPct val="0"/>
      </a:spcAft>
      <a:defRPr sz="3200" b="1" i="1" kern="1200">
        <a:solidFill>
          <a:schemeClr val="bg1"/>
        </a:solidFill>
        <a:latin typeface="Century Gothic" panose="020B0502020202020204" pitchFamily="34" charset="0"/>
        <a:ea typeface="+mn-ea"/>
        <a:cs typeface="Arial" panose="020B0604020202020204" pitchFamily="34" charset="0"/>
      </a:defRPr>
    </a:lvl4pPr>
    <a:lvl5pPr marL="1828800" algn="l" rtl="0" fontAlgn="base">
      <a:spcBef>
        <a:spcPct val="0"/>
      </a:spcBef>
      <a:spcAft>
        <a:spcPct val="0"/>
      </a:spcAft>
      <a:defRPr sz="3200" b="1" i="1" kern="1200">
        <a:solidFill>
          <a:schemeClr val="bg1"/>
        </a:solidFill>
        <a:latin typeface="Century Gothic" panose="020B0502020202020204" pitchFamily="34" charset="0"/>
        <a:ea typeface="+mn-ea"/>
        <a:cs typeface="Arial" panose="020B0604020202020204" pitchFamily="34" charset="0"/>
      </a:defRPr>
    </a:lvl5pPr>
    <a:lvl6pPr marL="2286000" algn="l" defTabSz="914400" rtl="0" eaLnBrk="1" latinLnBrk="0" hangingPunct="1">
      <a:defRPr sz="3200" b="1" i="1" kern="1200">
        <a:solidFill>
          <a:schemeClr val="bg1"/>
        </a:solidFill>
        <a:latin typeface="Century Gothic" panose="020B0502020202020204" pitchFamily="34" charset="0"/>
        <a:ea typeface="+mn-ea"/>
        <a:cs typeface="Arial" panose="020B0604020202020204" pitchFamily="34" charset="0"/>
      </a:defRPr>
    </a:lvl6pPr>
    <a:lvl7pPr marL="2743200" algn="l" defTabSz="914400" rtl="0" eaLnBrk="1" latinLnBrk="0" hangingPunct="1">
      <a:defRPr sz="3200" b="1" i="1" kern="1200">
        <a:solidFill>
          <a:schemeClr val="bg1"/>
        </a:solidFill>
        <a:latin typeface="Century Gothic" panose="020B0502020202020204" pitchFamily="34" charset="0"/>
        <a:ea typeface="+mn-ea"/>
        <a:cs typeface="Arial" panose="020B0604020202020204" pitchFamily="34" charset="0"/>
      </a:defRPr>
    </a:lvl7pPr>
    <a:lvl8pPr marL="3200400" algn="l" defTabSz="914400" rtl="0" eaLnBrk="1" latinLnBrk="0" hangingPunct="1">
      <a:defRPr sz="3200" b="1" i="1" kern="1200">
        <a:solidFill>
          <a:schemeClr val="bg1"/>
        </a:solidFill>
        <a:latin typeface="Century Gothic" panose="020B0502020202020204" pitchFamily="34" charset="0"/>
        <a:ea typeface="+mn-ea"/>
        <a:cs typeface="Arial" panose="020B0604020202020204" pitchFamily="34" charset="0"/>
      </a:defRPr>
    </a:lvl8pPr>
    <a:lvl9pPr marL="3657600" algn="l" defTabSz="914400" rtl="0" eaLnBrk="1" latinLnBrk="0" hangingPunct="1">
      <a:defRPr sz="3200" b="1" i="1" kern="1200">
        <a:solidFill>
          <a:schemeClr val="bg1"/>
        </a:solidFill>
        <a:latin typeface="Century Gothic" panose="020B0502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4040"/>
    <a:srgbClr val="000000"/>
    <a:srgbClr val="C9FFEE"/>
    <a:srgbClr val="FFFF00"/>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4B96A5-833C-40DB-89DD-56AD13B80A5D}" v="106" dt="2021-09-26T19:53:27.6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191" autoAdjust="0"/>
    <p:restoredTop sz="94684" autoAdjust="0"/>
  </p:normalViewPr>
  <p:slideViewPr>
    <p:cSldViewPr>
      <p:cViewPr varScale="1">
        <p:scale>
          <a:sx n="114" d="100"/>
          <a:sy n="114" d="100"/>
        </p:scale>
        <p:origin x="398" y="67"/>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384B96A5-833C-40DB-89DD-56AD13B80A5D}"/>
    <pc:docChg chg="delSld modSld">
      <pc:chgData name="Ed Godfrey" userId="61aa7c48ee0e3db0" providerId="LiveId" clId="{384B96A5-833C-40DB-89DD-56AD13B80A5D}" dt="2021-09-26T19:53:27.642" v="120" actId="20577"/>
      <pc:docMkLst>
        <pc:docMk/>
      </pc:docMkLst>
      <pc:sldChg chg="modSp mod">
        <pc:chgData name="Ed Godfrey" userId="61aa7c48ee0e3db0" providerId="LiveId" clId="{384B96A5-833C-40DB-89DD-56AD13B80A5D}" dt="2021-09-26T19:32:01.908" v="3" actId="20577"/>
        <pc:sldMkLst>
          <pc:docMk/>
          <pc:sldMk cId="0" sldId="525"/>
        </pc:sldMkLst>
        <pc:spChg chg="mod">
          <ac:chgData name="Ed Godfrey" userId="61aa7c48ee0e3db0" providerId="LiveId" clId="{384B96A5-833C-40DB-89DD-56AD13B80A5D}" dt="2021-09-26T19:32:01.908" v="3" actId="20577"/>
          <ac:spMkLst>
            <pc:docMk/>
            <pc:sldMk cId="0" sldId="525"/>
            <ac:spMk id="5" creationId="{2A15F6D3-56F6-4FB7-BE8C-FA1D4D651CED}"/>
          </ac:spMkLst>
        </pc:spChg>
      </pc:sldChg>
      <pc:sldChg chg="del">
        <pc:chgData name="Ed Godfrey" userId="61aa7c48ee0e3db0" providerId="LiveId" clId="{384B96A5-833C-40DB-89DD-56AD13B80A5D}" dt="2021-09-26T19:32:13.870" v="4" actId="47"/>
        <pc:sldMkLst>
          <pc:docMk/>
          <pc:sldMk cId="1019299221" sldId="1348"/>
        </pc:sldMkLst>
      </pc:sldChg>
      <pc:sldChg chg="del">
        <pc:chgData name="Ed Godfrey" userId="61aa7c48ee0e3db0" providerId="LiveId" clId="{384B96A5-833C-40DB-89DD-56AD13B80A5D}" dt="2021-09-26T19:32:57.021" v="15" actId="47"/>
        <pc:sldMkLst>
          <pc:docMk/>
          <pc:sldMk cId="3059179123" sldId="1350"/>
        </pc:sldMkLst>
      </pc:sldChg>
      <pc:sldChg chg="modSp">
        <pc:chgData name="Ed Godfrey" userId="61aa7c48ee0e3db0" providerId="LiveId" clId="{384B96A5-833C-40DB-89DD-56AD13B80A5D}" dt="2021-09-26T19:53:27.642" v="120" actId="20577"/>
        <pc:sldMkLst>
          <pc:docMk/>
          <pc:sldMk cId="2166463544" sldId="1351"/>
        </pc:sldMkLst>
        <pc:spChg chg="mod">
          <ac:chgData name="Ed Godfrey" userId="61aa7c48ee0e3db0" providerId="LiveId" clId="{384B96A5-833C-40DB-89DD-56AD13B80A5D}" dt="2021-09-26T19:53:27.642" v="120" actId="20577"/>
          <ac:spMkLst>
            <pc:docMk/>
            <pc:sldMk cId="2166463544" sldId="1351"/>
            <ac:spMk id="4" creationId="{924EB84D-1B98-4501-8DB9-5D7D9DB1EDEA}"/>
          </ac:spMkLst>
        </pc:spChg>
      </pc:sldChg>
      <pc:sldChg chg="del">
        <pc:chgData name="Ed Godfrey" userId="61aa7c48ee0e3db0" providerId="LiveId" clId="{384B96A5-833C-40DB-89DD-56AD13B80A5D}" dt="2021-09-26T19:32:48.239" v="12" actId="47"/>
        <pc:sldMkLst>
          <pc:docMk/>
          <pc:sldMk cId="484059210" sldId="1366"/>
        </pc:sldMkLst>
      </pc:sldChg>
      <pc:sldChg chg="del">
        <pc:chgData name="Ed Godfrey" userId="61aa7c48ee0e3db0" providerId="LiveId" clId="{384B96A5-833C-40DB-89DD-56AD13B80A5D}" dt="2021-09-26T19:32:34.284" v="6" actId="47"/>
        <pc:sldMkLst>
          <pc:docMk/>
          <pc:sldMk cId="1317572026" sldId="1370"/>
        </pc:sldMkLst>
      </pc:sldChg>
      <pc:sldChg chg="del">
        <pc:chgData name="Ed Godfrey" userId="61aa7c48ee0e3db0" providerId="LiveId" clId="{384B96A5-833C-40DB-89DD-56AD13B80A5D}" dt="2021-09-26T19:32:35.967" v="7" actId="47"/>
        <pc:sldMkLst>
          <pc:docMk/>
          <pc:sldMk cId="3694462953" sldId="1371"/>
        </pc:sldMkLst>
      </pc:sldChg>
      <pc:sldChg chg="del">
        <pc:chgData name="Ed Godfrey" userId="61aa7c48ee0e3db0" providerId="LiveId" clId="{384B96A5-833C-40DB-89DD-56AD13B80A5D}" dt="2021-09-26T19:32:36.533" v="8" actId="47"/>
        <pc:sldMkLst>
          <pc:docMk/>
          <pc:sldMk cId="2449006013" sldId="1372"/>
        </pc:sldMkLst>
      </pc:sldChg>
      <pc:sldChg chg="del">
        <pc:chgData name="Ed Godfrey" userId="61aa7c48ee0e3db0" providerId="LiveId" clId="{384B96A5-833C-40DB-89DD-56AD13B80A5D}" dt="2021-09-26T19:32:37.032" v="9" actId="47"/>
        <pc:sldMkLst>
          <pc:docMk/>
          <pc:sldMk cId="1492227314" sldId="1373"/>
        </pc:sldMkLst>
      </pc:sldChg>
      <pc:sldChg chg="del">
        <pc:chgData name="Ed Godfrey" userId="61aa7c48ee0e3db0" providerId="LiveId" clId="{384B96A5-833C-40DB-89DD-56AD13B80A5D}" dt="2021-09-26T19:32:37.627" v="10" actId="47"/>
        <pc:sldMkLst>
          <pc:docMk/>
          <pc:sldMk cId="477597015" sldId="1374"/>
        </pc:sldMkLst>
      </pc:sldChg>
      <pc:sldChg chg="del">
        <pc:chgData name="Ed Godfrey" userId="61aa7c48ee0e3db0" providerId="LiveId" clId="{384B96A5-833C-40DB-89DD-56AD13B80A5D}" dt="2021-09-26T19:32:38.107" v="11" actId="47"/>
        <pc:sldMkLst>
          <pc:docMk/>
          <pc:sldMk cId="3521139796" sldId="1375"/>
        </pc:sldMkLst>
      </pc:sldChg>
      <pc:sldChg chg="del">
        <pc:chgData name="Ed Godfrey" userId="61aa7c48ee0e3db0" providerId="LiveId" clId="{384B96A5-833C-40DB-89DD-56AD13B80A5D}" dt="2021-09-26T19:32:51.439" v="13" actId="47"/>
        <pc:sldMkLst>
          <pc:docMk/>
          <pc:sldMk cId="1261561378" sldId="1376"/>
        </pc:sldMkLst>
      </pc:sldChg>
      <pc:sldChg chg="del">
        <pc:chgData name="Ed Godfrey" userId="61aa7c48ee0e3db0" providerId="LiveId" clId="{384B96A5-833C-40DB-89DD-56AD13B80A5D}" dt="2021-09-26T19:32:56.175" v="14" actId="47"/>
        <pc:sldMkLst>
          <pc:docMk/>
          <pc:sldMk cId="2465139818" sldId="1378"/>
        </pc:sldMkLst>
      </pc:sldChg>
      <pc:sldChg chg="del">
        <pc:chgData name="Ed Godfrey" userId="61aa7c48ee0e3db0" providerId="LiveId" clId="{384B96A5-833C-40DB-89DD-56AD13B80A5D}" dt="2021-09-26T19:33:00.875" v="16" actId="47"/>
        <pc:sldMkLst>
          <pc:docMk/>
          <pc:sldMk cId="3024084464" sldId="1379"/>
        </pc:sldMkLst>
      </pc:sldChg>
      <pc:sldChg chg="modSp">
        <pc:chgData name="Ed Godfrey" userId="61aa7c48ee0e3db0" providerId="LiveId" clId="{384B96A5-833C-40DB-89DD-56AD13B80A5D}" dt="2021-09-26T19:34:52.002" v="24" actId="313"/>
        <pc:sldMkLst>
          <pc:docMk/>
          <pc:sldMk cId="158764117" sldId="1388"/>
        </pc:sldMkLst>
        <pc:spChg chg="mod">
          <ac:chgData name="Ed Godfrey" userId="61aa7c48ee0e3db0" providerId="LiveId" clId="{384B96A5-833C-40DB-89DD-56AD13B80A5D}" dt="2021-09-26T19:34:52.002" v="24" actId="313"/>
          <ac:spMkLst>
            <pc:docMk/>
            <pc:sldMk cId="158764117" sldId="1388"/>
            <ac:spMk id="3" creationId="{8913FC4B-4183-4672-AC6A-2532A43C0CC6}"/>
          </ac:spMkLst>
        </pc:spChg>
      </pc:sldChg>
      <pc:sldChg chg="modSp">
        <pc:chgData name="Ed Godfrey" userId="61aa7c48ee0e3db0" providerId="LiveId" clId="{384B96A5-833C-40DB-89DD-56AD13B80A5D}" dt="2021-09-26T19:36:42.110" v="89" actId="20577"/>
        <pc:sldMkLst>
          <pc:docMk/>
          <pc:sldMk cId="1069019717" sldId="1389"/>
        </pc:sldMkLst>
        <pc:spChg chg="mod">
          <ac:chgData name="Ed Godfrey" userId="61aa7c48ee0e3db0" providerId="LiveId" clId="{384B96A5-833C-40DB-89DD-56AD13B80A5D}" dt="2021-09-26T19:36:42.110" v="89" actId="20577"/>
          <ac:spMkLst>
            <pc:docMk/>
            <pc:sldMk cId="1069019717" sldId="1389"/>
            <ac:spMk id="3" creationId="{8913FC4B-4183-4672-AC6A-2532A43C0CC6}"/>
          </ac:spMkLst>
        </pc:spChg>
      </pc:sldChg>
      <pc:sldChg chg="del">
        <pc:chgData name="Ed Godfrey" userId="61aa7c48ee0e3db0" providerId="LiveId" clId="{384B96A5-833C-40DB-89DD-56AD13B80A5D}" dt="2021-09-26T19:32:30.777" v="5" actId="47"/>
        <pc:sldMkLst>
          <pc:docMk/>
          <pc:sldMk cId="2352579707" sldId="139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C4E74C8-E22E-4A82-AD83-50359C8A08C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Arial" charset="0"/>
              </a:defRPr>
            </a:lvl1pPr>
          </a:lstStyle>
          <a:p>
            <a:pPr>
              <a:defRPr/>
            </a:pPr>
            <a:endParaRPr lang="en-US"/>
          </a:p>
        </p:txBody>
      </p:sp>
      <p:sp>
        <p:nvSpPr>
          <p:cNvPr id="3" name="Date Placeholder 2">
            <a:extLst>
              <a:ext uri="{FF2B5EF4-FFF2-40B4-BE49-F238E27FC236}">
                <a16:creationId xmlns:a16="http://schemas.microsoft.com/office/drawing/2014/main" id="{61262F60-1824-44C2-8285-3DF4EC4088AA}"/>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Arial" charset="0"/>
              </a:defRPr>
            </a:lvl1pPr>
          </a:lstStyle>
          <a:p>
            <a:pPr>
              <a:defRPr/>
            </a:pPr>
            <a:fld id="{2B2D5D09-3DCC-4E9B-85BB-143FF1973424}" type="datetimeFigureOut">
              <a:rPr lang="en-US"/>
              <a:pPr>
                <a:defRPr/>
              </a:pPr>
              <a:t>9/26/2021</a:t>
            </a:fld>
            <a:endParaRPr lang="en-US" dirty="0"/>
          </a:p>
        </p:txBody>
      </p:sp>
      <p:sp>
        <p:nvSpPr>
          <p:cNvPr id="4" name="Slide Image Placeholder 3">
            <a:extLst>
              <a:ext uri="{FF2B5EF4-FFF2-40B4-BE49-F238E27FC236}">
                <a16:creationId xmlns:a16="http://schemas.microsoft.com/office/drawing/2014/main" id="{DB748D9C-6634-4F53-A739-B3BA450595E6}"/>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42C0FEE5-C734-43C8-904C-384862DD4F18}"/>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7C8CF74E-389A-4DD4-9083-3BE418500380}"/>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5E1D3CD7-4C37-48CC-B641-54A4A445BF28}"/>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F2BB932-4A26-4A43-B45A-A168018DF954}"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F6F5D85D-3AFD-4880-BA12-A0832D6FEEB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3302936-2339-4FCB-9A98-EC2842F4ECD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C3A04EA-690D-4D61-8ED2-43546A852458}"/>
              </a:ext>
            </a:extLst>
          </p:cNvPr>
          <p:cNvSpPr>
            <a:spLocks noGrp="1" noChangeArrowheads="1"/>
          </p:cNvSpPr>
          <p:nvPr>
            <p:ph type="sldNum" sz="quarter" idx="12"/>
          </p:nvPr>
        </p:nvSpPr>
        <p:spPr>
          <a:ln/>
        </p:spPr>
        <p:txBody>
          <a:bodyPr/>
          <a:lstStyle>
            <a:lvl1pPr>
              <a:defRPr/>
            </a:lvl1pPr>
          </a:lstStyle>
          <a:p>
            <a:fld id="{2752B42F-208F-4560-B3B6-C99E28597703}" type="slidenum">
              <a:rPr lang="en-US" altLang="en-US"/>
              <a:pPr/>
              <a:t>‹#›</a:t>
            </a:fld>
            <a:endParaRPr lang="en-US" altLang="en-US"/>
          </a:p>
        </p:txBody>
      </p:sp>
    </p:spTree>
    <p:extLst>
      <p:ext uri="{BB962C8B-B14F-4D97-AF65-F5344CB8AC3E}">
        <p14:creationId xmlns:p14="http://schemas.microsoft.com/office/powerpoint/2010/main" val="2897958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D4A3948-8174-4164-A5D1-55CBB03FA3B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440130B-65B8-4795-8A10-F5BB8EBE0E3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4ED1535-F415-4C18-9933-7A07FB8AFFC0}"/>
              </a:ext>
            </a:extLst>
          </p:cNvPr>
          <p:cNvSpPr>
            <a:spLocks noGrp="1" noChangeArrowheads="1"/>
          </p:cNvSpPr>
          <p:nvPr>
            <p:ph type="sldNum" sz="quarter" idx="12"/>
          </p:nvPr>
        </p:nvSpPr>
        <p:spPr>
          <a:ln/>
        </p:spPr>
        <p:txBody>
          <a:bodyPr/>
          <a:lstStyle>
            <a:lvl1pPr>
              <a:defRPr/>
            </a:lvl1pPr>
          </a:lstStyle>
          <a:p>
            <a:fld id="{049166E1-8C14-4882-82E5-E628071C7DB9}" type="slidenum">
              <a:rPr lang="en-US" altLang="en-US"/>
              <a:pPr/>
              <a:t>‹#›</a:t>
            </a:fld>
            <a:endParaRPr lang="en-US" altLang="en-US"/>
          </a:p>
        </p:txBody>
      </p:sp>
    </p:spTree>
    <p:extLst>
      <p:ext uri="{BB962C8B-B14F-4D97-AF65-F5344CB8AC3E}">
        <p14:creationId xmlns:p14="http://schemas.microsoft.com/office/powerpoint/2010/main" val="2513115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984287F-D338-4DAD-AA77-525373442B9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0C6426B-26A6-4359-A485-94BD92FBE45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206D8E2-04DD-4BA3-A867-416B065292BE}"/>
              </a:ext>
            </a:extLst>
          </p:cNvPr>
          <p:cNvSpPr>
            <a:spLocks noGrp="1" noChangeArrowheads="1"/>
          </p:cNvSpPr>
          <p:nvPr>
            <p:ph type="sldNum" sz="quarter" idx="12"/>
          </p:nvPr>
        </p:nvSpPr>
        <p:spPr>
          <a:ln/>
        </p:spPr>
        <p:txBody>
          <a:bodyPr/>
          <a:lstStyle>
            <a:lvl1pPr>
              <a:defRPr/>
            </a:lvl1pPr>
          </a:lstStyle>
          <a:p>
            <a:fld id="{325585B9-26C1-444D-B436-77EB1501C8C3}" type="slidenum">
              <a:rPr lang="en-US" altLang="en-US"/>
              <a:pPr/>
              <a:t>‹#›</a:t>
            </a:fld>
            <a:endParaRPr lang="en-US" altLang="en-US"/>
          </a:p>
        </p:txBody>
      </p:sp>
    </p:spTree>
    <p:extLst>
      <p:ext uri="{BB962C8B-B14F-4D97-AF65-F5344CB8AC3E}">
        <p14:creationId xmlns:p14="http://schemas.microsoft.com/office/powerpoint/2010/main" val="1444477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05F624-9677-4CB5-804F-55A34868B0E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CF8EC6D-F844-46E6-B790-9B7AFE562B5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5B46253-86BE-4181-96F8-E6F75AEC085C}"/>
              </a:ext>
            </a:extLst>
          </p:cNvPr>
          <p:cNvSpPr>
            <a:spLocks noGrp="1" noChangeArrowheads="1"/>
          </p:cNvSpPr>
          <p:nvPr>
            <p:ph type="sldNum" sz="quarter" idx="12"/>
          </p:nvPr>
        </p:nvSpPr>
        <p:spPr>
          <a:ln/>
        </p:spPr>
        <p:txBody>
          <a:bodyPr/>
          <a:lstStyle>
            <a:lvl1pPr>
              <a:defRPr/>
            </a:lvl1pPr>
          </a:lstStyle>
          <a:p>
            <a:fld id="{4796540A-03BD-40F3-A93F-AB3A83CE3DBC}" type="slidenum">
              <a:rPr lang="en-US" altLang="en-US"/>
              <a:pPr/>
              <a:t>‹#›</a:t>
            </a:fld>
            <a:endParaRPr lang="en-US" altLang="en-US"/>
          </a:p>
        </p:txBody>
      </p:sp>
    </p:spTree>
    <p:extLst>
      <p:ext uri="{BB962C8B-B14F-4D97-AF65-F5344CB8AC3E}">
        <p14:creationId xmlns:p14="http://schemas.microsoft.com/office/powerpoint/2010/main" val="3415254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12DD74BB-FA8E-41D7-AB94-4DB6F969EF3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3561C96-6A19-40D9-9F28-D819DBA755B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A704AB8-2763-458F-9182-09477754F3E0}"/>
              </a:ext>
            </a:extLst>
          </p:cNvPr>
          <p:cNvSpPr>
            <a:spLocks noGrp="1" noChangeArrowheads="1"/>
          </p:cNvSpPr>
          <p:nvPr>
            <p:ph type="sldNum" sz="quarter" idx="12"/>
          </p:nvPr>
        </p:nvSpPr>
        <p:spPr>
          <a:ln/>
        </p:spPr>
        <p:txBody>
          <a:bodyPr/>
          <a:lstStyle>
            <a:lvl1pPr>
              <a:defRPr/>
            </a:lvl1pPr>
          </a:lstStyle>
          <a:p>
            <a:fld id="{6CBA88D4-F594-401B-A99B-909D2CAC4FA7}" type="slidenum">
              <a:rPr lang="en-US" altLang="en-US"/>
              <a:pPr/>
              <a:t>‹#›</a:t>
            </a:fld>
            <a:endParaRPr lang="en-US" altLang="en-US"/>
          </a:p>
        </p:txBody>
      </p:sp>
    </p:spTree>
    <p:extLst>
      <p:ext uri="{BB962C8B-B14F-4D97-AF65-F5344CB8AC3E}">
        <p14:creationId xmlns:p14="http://schemas.microsoft.com/office/powerpoint/2010/main" val="1995972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18E63E15-F84E-4B54-8307-7622C636F89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51EC5D5-75C1-49FF-9F91-ACDBB92E145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3F850F8-206F-47EC-A68C-7DE76374F56E}"/>
              </a:ext>
            </a:extLst>
          </p:cNvPr>
          <p:cNvSpPr>
            <a:spLocks noGrp="1" noChangeArrowheads="1"/>
          </p:cNvSpPr>
          <p:nvPr>
            <p:ph type="sldNum" sz="quarter" idx="12"/>
          </p:nvPr>
        </p:nvSpPr>
        <p:spPr>
          <a:ln/>
        </p:spPr>
        <p:txBody>
          <a:bodyPr/>
          <a:lstStyle>
            <a:lvl1pPr>
              <a:defRPr/>
            </a:lvl1pPr>
          </a:lstStyle>
          <a:p>
            <a:fld id="{9CF1AB55-1581-422C-AEA5-F3EEAF581D19}" type="slidenum">
              <a:rPr lang="en-US" altLang="en-US"/>
              <a:pPr/>
              <a:t>‹#›</a:t>
            </a:fld>
            <a:endParaRPr lang="en-US" altLang="en-US"/>
          </a:p>
        </p:txBody>
      </p:sp>
    </p:spTree>
    <p:extLst>
      <p:ext uri="{BB962C8B-B14F-4D97-AF65-F5344CB8AC3E}">
        <p14:creationId xmlns:p14="http://schemas.microsoft.com/office/powerpoint/2010/main" val="2437278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E4A388A1-BD0A-4D34-B5EA-F61E6EB51F26}"/>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228F6503-5467-4E2B-8D14-E5656984BC7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923F79BC-9F8C-4B49-84C9-E6B89403A427}"/>
              </a:ext>
            </a:extLst>
          </p:cNvPr>
          <p:cNvSpPr>
            <a:spLocks noGrp="1" noChangeArrowheads="1"/>
          </p:cNvSpPr>
          <p:nvPr>
            <p:ph type="sldNum" sz="quarter" idx="12"/>
          </p:nvPr>
        </p:nvSpPr>
        <p:spPr>
          <a:ln/>
        </p:spPr>
        <p:txBody>
          <a:bodyPr/>
          <a:lstStyle>
            <a:lvl1pPr>
              <a:defRPr/>
            </a:lvl1pPr>
          </a:lstStyle>
          <a:p>
            <a:fld id="{CD83CF6F-22FE-4AB0-A758-A09AC08994D8}" type="slidenum">
              <a:rPr lang="en-US" altLang="en-US"/>
              <a:pPr/>
              <a:t>‹#›</a:t>
            </a:fld>
            <a:endParaRPr lang="en-US" altLang="en-US"/>
          </a:p>
        </p:txBody>
      </p:sp>
    </p:spTree>
    <p:extLst>
      <p:ext uri="{BB962C8B-B14F-4D97-AF65-F5344CB8AC3E}">
        <p14:creationId xmlns:p14="http://schemas.microsoft.com/office/powerpoint/2010/main" val="13418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9CAD9EB-1061-4620-8037-E4D84102C378}"/>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FFB93D2C-D0B3-4715-B87D-182EB3CB3AE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ABBAECC3-FED8-4B0A-A9E3-BD6C7EE86E20}"/>
              </a:ext>
            </a:extLst>
          </p:cNvPr>
          <p:cNvSpPr>
            <a:spLocks noGrp="1" noChangeArrowheads="1"/>
          </p:cNvSpPr>
          <p:nvPr>
            <p:ph type="sldNum" sz="quarter" idx="12"/>
          </p:nvPr>
        </p:nvSpPr>
        <p:spPr>
          <a:ln/>
        </p:spPr>
        <p:txBody>
          <a:bodyPr/>
          <a:lstStyle>
            <a:lvl1pPr>
              <a:defRPr/>
            </a:lvl1pPr>
          </a:lstStyle>
          <a:p>
            <a:fld id="{98D9241D-FABE-4511-99E9-7DCC69FED919}" type="slidenum">
              <a:rPr lang="en-US" altLang="en-US"/>
              <a:pPr/>
              <a:t>‹#›</a:t>
            </a:fld>
            <a:endParaRPr lang="en-US" altLang="en-US"/>
          </a:p>
        </p:txBody>
      </p:sp>
    </p:spTree>
    <p:extLst>
      <p:ext uri="{BB962C8B-B14F-4D97-AF65-F5344CB8AC3E}">
        <p14:creationId xmlns:p14="http://schemas.microsoft.com/office/powerpoint/2010/main" val="72585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4A42FC8-B939-4B50-84BC-D6AF745EB139}"/>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CB899F68-16C2-4856-AB3A-F973E1E545F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D0057198-D054-44FD-AC42-F955FD8FA514}"/>
              </a:ext>
            </a:extLst>
          </p:cNvPr>
          <p:cNvSpPr>
            <a:spLocks noGrp="1" noChangeArrowheads="1"/>
          </p:cNvSpPr>
          <p:nvPr>
            <p:ph type="sldNum" sz="quarter" idx="12"/>
          </p:nvPr>
        </p:nvSpPr>
        <p:spPr>
          <a:ln/>
        </p:spPr>
        <p:txBody>
          <a:bodyPr/>
          <a:lstStyle>
            <a:lvl1pPr>
              <a:defRPr/>
            </a:lvl1pPr>
          </a:lstStyle>
          <a:p>
            <a:fld id="{86E40676-4A3A-410D-B59E-FB6863C06EC0}" type="slidenum">
              <a:rPr lang="en-US" altLang="en-US"/>
              <a:pPr/>
              <a:t>‹#›</a:t>
            </a:fld>
            <a:endParaRPr lang="en-US" altLang="en-US"/>
          </a:p>
        </p:txBody>
      </p:sp>
    </p:spTree>
    <p:extLst>
      <p:ext uri="{BB962C8B-B14F-4D97-AF65-F5344CB8AC3E}">
        <p14:creationId xmlns:p14="http://schemas.microsoft.com/office/powerpoint/2010/main" val="680240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9A75D2B-0E11-4E75-B1C2-EC309F2E829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C3152C2-8A39-4DC7-8A5A-0476462AE43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0EC2EF3-A8F5-45F4-87B7-CCB02C29D631}"/>
              </a:ext>
            </a:extLst>
          </p:cNvPr>
          <p:cNvSpPr>
            <a:spLocks noGrp="1" noChangeArrowheads="1"/>
          </p:cNvSpPr>
          <p:nvPr>
            <p:ph type="sldNum" sz="quarter" idx="12"/>
          </p:nvPr>
        </p:nvSpPr>
        <p:spPr>
          <a:ln/>
        </p:spPr>
        <p:txBody>
          <a:bodyPr/>
          <a:lstStyle>
            <a:lvl1pPr>
              <a:defRPr/>
            </a:lvl1pPr>
          </a:lstStyle>
          <a:p>
            <a:fld id="{81737C62-1513-4617-AD09-6E514C35BC1B}" type="slidenum">
              <a:rPr lang="en-US" altLang="en-US"/>
              <a:pPr/>
              <a:t>‹#›</a:t>
            </a:fld>
            <a:endParaRPr lang="en-US" altLang="en-US"/>
          </a:p>
        </p:txBody>
      </p:sp>
    </p:spTree>
    <p:extLst>
      <p:ext uri="{BB962C8B-B14F-4D97-AF65-F5344CB8AC3E}">
        <p14:creationId xmlns:p14="http://schemas.microsoft.com/office/powerpoint/2010/main" val="212515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5EA3DB95-39B4-42B4-B795-7C9E0C578E6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F177C51-7CD9-40E3-86CE-4A08C88A449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89B41C8B-2148-44AD-AB51-16F97E8670C8}"/>
              </a:ext>
            </a:extLst>
          </p:cNvPr>
          <p:cNvSpPr>
            <a:spLocks noGrp="1" noChangeArrowheads="1"/>
          </p:cNvSpPr>
          <p:nvPr>
            <p:ph type="sldNum" sz="quarter" idx="12"/>
          </p:nvPr>
        </p:nvSpPr>
        <p:spPr>
          <a:ln/>
        </p:spPr>
        <p:txBody>
          <a:bodyPr/>
          <a:lstStyle>
            <a:lvl1pPr>
              <a:defRPr/>
            </a:lvl1pPr>
          </a:lstStyle>
          <a:p>
            <a:fld id="{8C38BE54-8545-4954-8532-CBDABF662B64}" type="slidenum">
              <a:rPr lang="en-US" altLang="en-US"/>
              <a:pPr/>
              <a:t>‹#›</a:t>
            </a:fld>
            <a:endParaRPr lang="en-US" altLang="en-US"/>
          </a:p>
        </p:txBody>
      </p:sp>
    </p:spTree>
    <p:extLst>
      <p:ext uri="{BB962C8B-B14F-4D97-AF65-F5344CB8AC3E}">
        <p14:creationId xmlns:p14="http://schemas.microsoft.com/office/powerpoint/2010/main" val="2623629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8A0E4D9-4D96-490B-82A6-BF5CC85601D9}"/>
              </a:ext>
            </a:extLst>
          </p:cNvPr>
          <p:cNvSpPr>
            <a:spLocks noGrp="1" noChangeArrowheads="1"/>
          </p:cNvSpPr>
          <p:nvPr>
            <p:ph type="title"/>
          </p:nvPr>
        </p:nvSpPr>
        <p:spPr bwMode="auto">
          <a:xfrm>
            <a:off x="457200" y="205979"/>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A5AA0367-744B-4217-91B9-1EB6E745B8A5}"/>
              </a:ext>
            </a:extLst>
          </p:cNvPr>
          <p:cNvSpPr>
            <a:spLocks noGrp="1" noChangeArrowheads="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49ADC5A1-24B1-4DAC-9543-0B2ADDE467E1}"/>
              </a:ext>
            </a:extLst>
          </p:cNvPr>
          <p:cNvSpPr>
            <a:spLocks noGrp="1" noChangeArrowheads="1"/>
          </p:cNvSpPr>
          <p:nvPr>
            <p:ph type="dt" sz="half" idx="2"/>
          </p:nvPr>
        </p:nvSpPr>
        <p:spPr bwMode="auto">
          <a:xfrm>
            <a:off x="457200" y="4683919"/>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b="0" i="0">
                <a:solidFill>
                  <a:schemeClr val="tx1"/>
                </a:solidFill>
                <a:latin typeface="+mn-lt"/>
                <a:cs typeface="Arial" charset="0"/>
              </a:defRPr>
            </a:lvl1pPr>
          </a:lstStyle>
          <a:p>
            <a:pPr>
              <a:defRPr/>
            </a:pPr>
            <a:endParaRPr lang="en-US"/>
          </a:p>
        </p:txBody>
      </p:sp>
      <p:sp>
        <p:nvSpPr>
          <p:cNvPr id="1029" name="Rectangle 5">
            <a:extLst>
              <a:ext uri="{FF2B5EF4-FFF2-40B4-BE49-F238E27FC236}">
                <a16:creationId xmlns:a16="http://schemas.microsoft.com/office/drawing/2014/main" id="{D10116F1-CA76-48F9-A260-720DB87E502E}"/>
              </a:ext>
            </a:extLst>
          </p:cNvPr>
          <p:cNvSpPr>
            <a:spLocks noGrp="1" noChangeArrowheads="1"/>
          </p:cNvSpPr>
          <p:nvPr>
            <p:ph type="ftr" sz="quarter" idx="3"/>
          </p:nvPr>
        </p:nvSpPr>
        <p:spPr bwMode="auto">
          <a:xfrm>
            <a:off x="3124200" y="4683919"/>
            <a:ext cx="2895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i="0">
                <a:solidFill>
                  <a:schemeClr val="tx1"/>
                </a:solidFill>
                <a:latin typeface="+mn-lt"/>
                <a:cs typeface="Arial" charset="0"/>
              </a:defRPr>
            </a:lvl1pPr>
          </a:lstStyle>
          <a:p>
            <a:pPr>
              <a:defRPr/>
            </a:pPr>
            <a:endParaRPr lang="en-US"/>
          </a:p>
        </p:txBody>
      </p:sp>
      <p:sp>
        <p:nvSpPr>
          <p:cNvPr id="1030" name="Rectangle 6">
            <a:extLst>
              <a:ext uri="{FF2B5EF4-FFF2-40B4-BE49-F238E27FC236}">
                <a16:creationId xmlns:a16="http://schemas.microsoft.com/office/drawing/2014/main" id="{7FC741A3-49E3-4491-963F-37FCA14ED2EC}"/>
              </a:ext>
            </a:extLst>
          </p:cNvPr>
          <p:cNvSpPr>
            <a:spLocks noGrp="1" noChangeArrowheads="1"/>
          </p:cNvSpPr>
          <p:nvPr>
            <p:ph type="sldNum" sz="quarter" idx="4"/>
          </p:nvPr>
        </p:nvSpPr>
        <p:spPr bwMode="auto">
          <a:xfrm>
            <a:off x="6553200" y="4683919"/>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i="0">
                <a:solidFill>
                  <a:schemeClr val="tx1"/>
                </a:solidFill>
                <a:latin typeface="Arial" panose="020B0604020202020204" pitchFamily="34" charset="0"/>
              </a:defRPr>
            </a:lvl1pPr>
          </a:lstStyle>
          <a:p>
            <a:fld id="{7B1A7453-CCBC-4C1F-8273-97094C959E5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BGRectangle">
            <a:extLst>
              <a:ext uri="{FF2B5EF4-FFF2-40B4-BE49-F238E27FC236}">
                <a16:creationId xmlns:a16="http://schemas.microsoft.com/office/drawing/2014/main" id="{44B42A97-2187-442B-BB48-39526296DA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a:extLst>
              <a:ext uri="{FF2B5EF4-FFF2-40B4-BE49-F238E27FC236}">
                <a16:creationId xmlns:a16="http://schemas.microsoft.com/office/drawing/2014/main" id="{F40CA114-B78B-4E3B-A785-96745276B6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429342"/>
            <a:ext cx="9144000" cy="1714158"/>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050" name="Rectangle 2">
            <a:extLst>
              <a:ext uri="{FF2B5EF4-FFF2-40B4-BE49-F238E27FC236}">
                <a16:creationId xmlns:a16="http://schemas.microsoft.com/office/drawing/2014/main" id="{84185356-F473-4163-A17C-84BC2C14A278}"/>
              </a:ext>
            </a:extLst>
          </p:cNvPr>
          <p:cNvSpPr>
            <a:spLocks noGrp="1" noChangeArrowheads="1"/>
          </p:cNvSpPr>
          <p:nvPr>
            <p:ph type="title"/>
          </p:nvPr>
        </p:nvSpPr>
        <p:spPr>
          <a:xfrm>
            <a:off x="324852" y="3818821"/>
            <a:ext cx="5875644" cy="948441"/>
          </a:xfrm>
        </p:spPr>
        <p:txBody>
          <a:bodyPr vert="horz" lIns="91440" tIns="45720" rIns="91440" bIns="45720" rtlCol="0" anchor="ctr">
            <a:normAutofit/>
          </a:bodyPr>
          <a:lstStyle/>
          <a:p>
            <a:pPr algn="l" eaLnBrk="1" hangingPunct="1">
              <a:lnSpc>
                <a:spcPct val="90000"/>
              </a:lnSpc>
            </a:pPr>
            <a:r>
              <a:rPr lang="en-US" altLang="en-US" sz="2900" kern="1200" dirty="0">
                <a:solidFill>
                  <a:schemeClr val="tx1"/>
                </a:solidFill>
              </a:rPr>
              <a:t>What is Dispensationalism? </a:t>
            </a:r>
            <a:br>
              <a:rPr lang="en-US" altLang="en-US" sz="2900" kern="1200" dirty="0">
                <a:solidFill>
                  <a:schemeClr val="tx1"/>
                </a:solidFill>
              </a:rPr>
            </a:br>
            <a:r>
              <a:rPr lang="en-US" altLang="en-US" sz="2000" i="1" kern="1200" dirty="0">
                <a:solidFill>
                  <a:schemeClr val="tx1"/>
                </a:solidFill>
              </a:rPr>
              <a:t>Futuristic Premillennialism </a:t>
            </a:r>
          </a:p>
        </p:txBody>
      </p:sp>
      <p:sp>
        <p:nvSpPr>
          <p:cNvPr id="75" name="!!Line">
            <a:extLst>
              <a:ext uri="{FF2B5EF4-FFF2-40B4-BE49-F238E27FC236}">
                <a16:creationId xmlns:a16="http://schemas.microsoft.com/office/drawing/2014/main" id="{1B1D834C-2707-49B0-A3CE-334D83DFF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88786" y="3950208"/>
            <a:ext cx="6858"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2A15F6D3-56F6-4FB7-BE8C-FA1D4D651CED}"/>
              </a:ext>
            </a:extLst>
          </p:cNvPr>
          <p:cNvSpPr txBox="1"/>
          <p:nvPr/>
        </p:nvSpPr>
        <p:spPr>
          <a:xfrm>
            <a:off x="6400800" y="4095750"/>
            <a:ext cx="2653284" cy="338554"/>
          </a:xfrm>
          <a:prstGeom prst="rect">
            <a:avLst/>
          </a:prstGeom>
          <a:noFill/>
        </p:spPr>
        <p:txBody>
          <a:bodyPr wrap="square" rtlCol="0">
            <a:spAutoFit/>
          </a:bodyPr>
          <a:lstStyle/>
          <a:p>
            <a:pPr algn="r"/>
            <a:r>
              <a:rPr lang="en-US" sz="1600" b="0" i="0" dirty="0">
                <a:solidFill>
                  <a:schemeClr val="tx1"/>
                </a:solidFill>
                <a:latin typeface="Abadi" panose="020B0604020104020204" pitchFamily="34" charset="0"/>
              </a:rPr>
              <a:t>September 26, 2021</a:t>
            </a:r>
          </a:p>
        </p:txBody>
      </p:sp>
      <p:pic>
        <p:nvPicPr>
          <p:cNvPr id="4" name="Picture 3" descr="Text&#10;&#10;Description automatically generated">
            <a:extLst>
              <a:ext uri="{FF2B5EF4-FFF2-40B4-BE49-F238E27FC236}">
                <a16:creationId xmlns:a16="http://schemas.microsoft.com/office/drawing/2014/main" id="{A1239902-5231-46AC-8441-7D7B70A714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144000" cy="3442583"/>
          </a:xfrm>
          <a:prstGeom prst="rect">
            <a:avLst/>
          </a:prstGeom>
        </p:spPr>
      </p:pic>
    </p:spTree>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459808" y="285750"/>
            <a:ext cx="8531791"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lnSpc>
                <a:spcPct val="90000"/>
              </a:lnSpc>
              <a:spcAft>
                <a:spcPts val="600"/>
              </a:spcAft>
            </a:pPr>
            <a:r>
              <a:rPr lang="en-US" altLang="en-US" sz="2400" b="0" i="0" kern="1200" dirty="0">
                <a:solidFill>
                  <a:schemeClr val="accent6">
                    <a:lumMod val="20000"/>
                    <a:lumOff val="80000"/>
                  </a:schemeClr>
                </a:solidFill>
                <a:latin typeface="+mn-lt"/>
                <a:ea typeface="+mj-ea"/>
                <a:cs typeface="+mj-cs"/>
              </a:rPr>
              <a:t>Six Essential Truths about Dispensationalism:</a:t>
            </a:r>
            <a:endParaRPr lang="en-US" altLang="en-US" sz="2400" i="0" kern="1200" dirty="0">
              <a:solidFill>
                <a:schemeClr val="accent6">
                  <a:lumMod val="20000"/>
                  <a:lumOff val="80000"/>
                </a:schemeClr>
              </a:solidFill>
              <a:latin typeface="+mn-lt"/>
              <a:ea typeface="+mj-ea"/>
              <a:cs typeface="+mj-cs"/>
            </a:endParaRPr>
          </a:p>
        </p:txBody>
      </p:sp>
      <p:sp>
        <p:nvSpPr>
          <p:cNvPr id="3" name="TextBox 2">
            <a:extLst>
              <a:ext uri="{FF2B5EF4-FFF2-40B4-BE49-F238E27FC236}">
                <a16:creationId xmlns:a16="http://schemas.microsoft.com/office/drawing/2014/main" id="{8913FC4B-4183-4672-AC6A-2532A43C0CC6}"/>
              </a:ext>
            </a:extLst>
          </p:cNvPr>
          <p:cNvSpPr txBox="1">
            <a:spLocks noChangeArrowheads="1"/>
          </p:cNvSpPr>
          <p:nvPr/>
        </p:nvSpPr>
        <p:spPr bwMode="auto">
          <a:xfrm>
            <a:off x="533400" y="1123950"/>
            <a:ext cx="8055543" cy="9906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indent="-514350" algn="just">
              <a:buFont typeface="+mj-lt"/>
              <a:buAutoNum type="arabicPeriod" startAt="3"/>
            </a:pPr>
            <a:r>
              <a:rPr lang="en-US" sz="2800" b="0" i="0" dirty="0">
                <a:latin typeface="Calibri" panose="020F0502020204030204" pitchFamily="34" charset="0"/>
                <a:cs typeface="Calibri" panose="020F0502020204030204" pitchFamily="34" charset="0"/>
              </a:rPr>
              <a:t>Israel and the church are </a:t>
            </a:r>
            <a:r>
              <a:rPr lang="en-US" sz="2800" b="0" i="0" u="sng" dirty="0">
                <a:latin typeface="Calibri" panose="020F0502020204030204" pitchFamily="34" charset="0"/>
                <a:cs typeface="Calibri" panose="020F0502020204030204" pitchFamily="34" charset="0"/>
              </a:rPr>
              <a:t>distinct</a:t>
            </a:r>
            <a:r>
              <a:rPr lang="en-US" sz="2800" b="0" i="0" dirty="0">
                <a:latin typeface="Calibri" panose="020F0502020204030204" pitchFamily="34" charset="0"/>
                <a:cs typeface="Calibri" panose="020F0502020204030204" pitchFamily="34" charset="0"/>
              </a:rPr>
              <a:t>, thus the church cannot be identified as the new or true Israel.</a:t>
            </a:r>
          </a:p>
          <a:p>
            <a:pPr algn="just"/>
            <a:endParaRPr lang="en-US" sz="2800" b="0" dirty="0">
              <a:latin typeface="Calibri" panose="020F0502020204030204" pitchFamily="34" charset="0"/>
              <a:cs typeface="Calibri" panose="020F0502020204030204" pitchFamily="34" charset="0"/>
            </a:endParaRPr>
          </a:p>
          <a:p>
            <a:pPr marL="457200" indent="-457200" algn="just">
              <a:buFont typeface="Wingdings" panose="05000000000000000000" pitchFamily="2" charset="2"/>
              <a:buChar char="§"/>
            </a:pPr>
            <a:r>
              <a:rPr lang="en-US" altLang="en-US" sz="2400" b="0" dirty="0">
                <a:latin typeface="Calibri" panose="020F0502020204030204" pitchFamily="34" charset="0"/>
                <a:cs typeface="Calibri" panose="020F0502020204030204" pitchFamily="34" charset="0"/>
              </a:rPr>
              <a:t>The title </a:t>
            </a:r>
            <a:r>
              <a:rPr lang="en-US" altLang="en-US" sz="2400" b="0" u="sng" dirty="0">
                <a:latin typeface="Calibri" panose="020F0502020204030204" pitchFamily="34" charset="0"/>
                <a:cs typeface="Calibri" panose="020F0502020204030204" pitchFamily="34" charset="0"/>
              </a:rPr>
              <a:t>Israel</a:t>
            </a:r>
            <a:r>
              <a:rPr lang="en-US" altLang="en-US" sz="2400" b="0" dirty="0">
                <a:latin typeface="Calibri" panose="020F0502020204030204" pitchFamily="34" charset="0"/>
                <a:cs typeface="Calibri" panose="020F0502020204030204" pitchFamily="34" charset="0"/>
              </a:rPr>
              <a:t> is used a total of </a:t>
            </a:r>
            <a:r>
              <a:rPr lang="en-US" altLang="en-US" sz="2400" b="0" u="sng" dirty="0">
                <a:latin typeface="Calibri" panose="020F0502020204030204" pitchFamily="34" charset="0"/>
                <a:cs typeface="Calibri" panose="020F0502020204030204" pitchFamily="34" charset="0"/>
              </a:rPr>
              <a:t>73</a:t>
            </a:r>
            <a:r>
              <a:rPr lang="en-US" altLang="en-US" sz="2400" b="0" dirty="0">
                <a:latin typeface="Calibri" panose="020F0502020204030204" pitchFamily="34" charset="0"/>
                <a:cs typeface="Calibri" panose="020F0502020204030204" pitchFamily="34" charset="0"/>
              </a:rPr>
              <a:t> times in the New Testament, but is always used of ethnic Jews</a:t>
            </a:r>
          </a:p>
          <a:p>
            <a:pPr marL="457200" indent="-457200" algn="just">
              <a:buFont typeface="Wingdings" panose="05000000000000000000" pitchFamily="2" charset="2"/>
              <a:buChar char="§"/>
            </a:pPr>
            <a:endParaRPr lang="en-US" altLang="en-US" sz="2400" b="0" dirty="0">
              <a:latin typeface="Calibri" panose="020F0502020204030204" pitchFamily="34" charset="0"/>
              <a:cs typeface="Calibri" panose="020F0502020204030204" pitchFamily="34" charset="0"/>
            </a:endParaRPr>
          </a:p>
          <a:p>
            <a:pPr marL="457200" indent="-457200" algn="just">
              <a:buFont typeface="Wingdings" panose="05000000000000000000" pitchFamily="2" charset="2"/>
              <a:buChar char="§"/>
            </a:pPr>
            <a:r>
              <a:rPr lang="en-US" sz="2400" b="0" dirty="0">
                <a:latin typeface="Calibri" panose="020F0502020204030204" pitchFamily="34" charset="0"/>
                <a:cs typeface="Calibri" panose="020F0502020204030204" pitchFamily="34" charset="0"/>
              </a:rPr>
              <a:t>In the books of Acts the term </a:t>
            </a:r>
            <a:r>
              <a:rPr lang="en-US" sz="2400" b="0" u="sng" dirty="0">
                <a:latin typeface="Calibri" panose="020F0502020204030204" pitchFamily="34" charset="0"/>
                <a:cs typeface="Calibri" panose="020F0502020204030204" pitchFamily="34" charset="0"/>
              </a:rPr>
              <a:t>Israel</a:t>
            </a:r>
            <a:r>
              <a:rPr lang="en-US" sz="2400" b="0" dirty="0">
                <a:latin typeface="Calibri" panose="020F0502020204030204" pitchFamily="34" charset="0"/>
                <a:cs typeface="Calibri" panose="020F0502020204030204" pitchFamily="34" charset="0"/>
              </a:rPr>
              <a:t> is used </a:t>
            </a:r>
            <a:r>
              <a:rPr lang="en-US" sz="2400" b="0" u="sng" dirty="0">
                <a:latin typeface="Calibri" panose="020F0502020204030204" pitchFamily="34" charset="0"/>
                <a:cs typeface="Calibri" panose="020F0502020204030204" pitchFamily="34" charset="0"/>
              </a:rPr>
              <a:t>20</a:t>
            </a:r>
            <a:r>
              <a:rPr lang="en-US" sz="2400" b="0" dirty="0">
                <a:latin typeface="Calibri" panose="020F0502020204030204" pitchFamily="34" charset="0"/>
                <a:cs typeface="Calibri" panose="020F0502020204030204" pitchFamily="34" charset="0"/>
              </a:rPr>
              <a:t> times and (</a:t>
            </a:r>
            <a:r>
              <a:rPr lang="en-US" sz="2400" b="0" dirty="0" err="1">
                <a:latin typeface="Calibri" panose="020F0502020204030204" pitchFamily="34" charset="0"/>
                <a:cs typeface="Calibri" panose="020F0502020204030204" pitchFamily="34" charset="0"/>
              </a:rPr>
              <a:t>ekklesia</a:t>
            </a:r>
            <a:r>
              <a:rPr lang="en-US" sz="2400" b="0" dirty="0">
                <a:latin typeface="Calibri" panose="020F0502020204030204" pitchFamily="34" charset="0"/>
                <a:cs typeface="Calibri" panose="020F0502020204030204" pitchFamily="34" charset="0"/>
              </a:rPr>
              <a:t>) </a:t>
            </a:r>
            <a:r>
              <a:rPr lang="en-US" sz="2400" b="0" u="sng" dirty="0">
                <a:latin typeface="Calibri" panose="020F0502020204030204" pitchFamily="34" charset="0"/>
                <a:cs typeface="Calibri" panose="020F0502020204030204" pitchFamily="34" charset="0"/>
              </a:rPr>
              <a:t>church</a:t>
            </a:r>
            <a:r>
              <a:rPr lang="en-US" sz="2400" b="0" dirty="0">
                <a:latin typeface="Calibri" panose="020F0502020204030204" pitchFamily="34" charset="0"/>
                <a:cs typeface="Calibri" panose="020F0502020204030204" pitchFamily="34" charset="0"/>
              </a:rPr>
              <a:t> </a:t>
            </a:r>
            <a:r>
              <a:rPr lang="en-US" sz="2400" b="0" u="sng" dirty="0">
                <a:latin typeface="Calibri" panose="020F0502020204030204" pitchFamily="34" charset="0"/>
                <a:cs typeface="Calibri" panose="020F0502020204030204" pitchFamily="34" charset="0"/>
              </a:rPr>
              <a:t>19</a:t>
            </a:r>
            <a:r>
              <a:rPr lang="en-US" sz="2400" b="0" dirty="0">
                <a:latin typeface="Calibri" panose="020F0502020204030204" pitchFamily="34" charset="0"/>
                <a:cs typeface="Calibri" panose="020F0502020204030204" pitchFamily="34" charset="0"/>
              </a:rPr>
              <a:t> times.  Yet the two groups are always kept distinct.</a:t>
            </a:r>
            <a:endParaRPr lang="en-US" altLang="en-US" sz="2400" b="0" dirty="0">
              <a:latin typeface="Calibri" panose="020F0502020204030204" pitchFamily="34" charset="0"/>
              <a:cs typeface="Calibri" panose="020F0502020204030204" pitchFamily="34" charset="0"/>
            </a:endParaRPr>
          </a:p>
          <a:p>
            <a:pPr algn="just"/>
            <a:endParaRPr lang="en-US" sz="2800"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29249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750"/>
                                        <p:tgtEl>
                                          <p:spTgt spid="3">
                                            <p:txEl>
                                              <p:pRg st="2" end="2"/>
                                            </p:txEl>
                                          </p:spTgt>
                                        </p:tgtEl>
                                      </p:cBhvr>
                                    </p:animEffect>
                                  </p:childTnLst>
                                </p:cTn>
                              </p:par>
                            </p:childTnLst>
                          </p:cTn>
                        </p:par>
                        <p:par>
                          <p:cTn id="13" fill="hold">
                            <p:stCondLst>
                              <p:cond delay="1750"/>
                            </p:stCondLst>
                            <p:childTnLst>
                              <p:par>
                                <p:cTn id="14" presetID="10" presetClass="entr" presetSubtype="0" fill="hold" nodeType="afterEffect">
                                  <p:stCondLst>
                                    <p:cond delay="1025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17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459808" y="285750"/>
            <a:ext cx="8531791"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lnSpc>
                <a:spcPct val="90000"/>
              </a:lnSpc>
              <a:spcAft>
                <a:spcPts val="600"/>
              </a:spcAft>
            </a:pPr>
            <a:r>
              <a:rPr lang="en-US" altLang="en-US" sz="2400" b="0" i="0" kern="1200" dirty="0">
                <a:solidFill>
                  <a:schemeClr val="accent6">
                    <a:lumMod val="20000"/>
                    <a:lumOff val="80000"/>
                  </a:schemeClr>
                </a:solidFill>
                <a:latin typeface="+mn-lt"/>
                <a:ea typeface="+mj-ea"/>
                <a:cs typeface="+mj-cs"/>
              </a:rPr>
              <a:t>Six Essential Truths about Dispensationalism:</a:t>
            </a:r>
            <a:endParaRPr lang="en-US" altLang="en-US" sz="2400" i="0" kern="1200" dirty="0">
              <a:solidFill>
                <a:schemeClr val="accent6">
                  <a:lumMod val="20000"/>
                  <a:lumOff val="80000"/>
                </a:schemeClr>
              </a:solidFill>
              <a:latin typeface="+mn-lt"/>
              <a:ea typeface="+mj-ea"/>
              <a:cs typeface="+mj-cs"/>
            </a:endParaRPr>
          </a:p>
        </p:txBody>
      </p:sp>
      <p:sp>
        <p:nvSpPr>
          <p:cNvPr id="3" name="TextBox 2">
            <a:extLst>
              <a:ext uri="{FF2B5EF4-FFF2-40B4-BE49-F238E27FC236}">
                <a16:creationId xmlns:a16="http://schemas.microsoft.com/office/drawing/2014/main" id="{8913FC4B-4183-4672-AC6A-2532A43C0CC6}"/>
              </a:ext>
            </a:extLst>
          </p:cNvPr>
          <p:cNvSpPr txBox="1">
            <a:spLocks noChangeArrowheads="1"/>
          </p:cNvSpPr>
          <p:nvPr/>
        </p:nvSpPr>
        <p:spPr bwMode="auto">
          <a:xfrm>
            <a:off x="533400" y="1123950"/>
            <a:ext cx="8055543" cy="9906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indent="-514350" algn="just">
              <a:buFont typeface="+mj-lt"/>
              <a:buAutoNum type="arabicPeriod" startAt="4"/>
            </a:pPr>
            <a:r>
              <a:rPr lang="en-US" altLang="en-US" sz="2800" b="0" i="0" dirty="0">
                <a:latin typeface="Calibri" panose="020F0502020204030204" pitchFamily="34" charset="0"/>
                <a:cs typeface="Calibri" panose="020F0502020204030204" pitchFamily="34" charset="0"/>
              </a:rPr>
              <a:t>There is both spiritual </a:t>
            </a:r>
            <a:r>
              <a:rPr lang="en-US" altLang="en-US" sz="2800" i="0" u="sng" dirty="0">
                <a:latin typeface="Calibri" panose="020F0502020204030204" pitchFamily="34" charset="0"/>
                <a:cs typeface="Calibri" panose="020F0502020204030204" pitchFamily="34" charset="0"/>
              </a:rPr>
              <a:t>unity</a:t>
            </a:r>
            <a:r>
              <a:rPr lang="en-US" altLang="en-US" sz="2800" b="0" i="0" dirty="0">
                <a:latin typeface="Calibri" panose="020F0502020204030204" pitchFamily="34" charset="0"/>
                <a:cs typeface="Calibri" panose="020F0502020204030204" pitchFamily="34" charset="0"/>
              </a:rPr>
              <a:t> in salvation between Jews and Gentiles and a </a:t>
            </a:r>
            <a:r>
              <a:rPr lang="en-US" altLang="en-US" sz="2800" i="0" u="sng" dirty="0">
                <a:latin typeface="Calibri" panose="020F0502020204030204" pitchFamily="34" charset="0"/>
                <a:cs typeface="Calibri" panose="020F0502020204030204" pitchFamily="34" charset="0"/>
              </a:rPr>
              <a:t>future</a:t>
            </a:r>
            <a:r>
              <a:rPr lang="en-US" altLang="en-US" sz="2800" b="0" i="0" dirty="0">
                <a:latin typeface="Calibri" panose="020F0502020204030204" pitchFamily="34" charset="0"/>
                <a:cs typeface="Calibri" panose="020F0502020204030204" pitchFamily="34" charset="0"/>
              </a:rPr>
              <a:t> role for Israel as a nation.</a:t>
            </a:r>
          </a:p>
          <a:p>
            <a:pPr algn="just"/>
            <a:endParaRPr lang="en-US" altLang="en-US" sz="2800" b="0" i="0" dirty="0">
              <a:latin typeface="Calibri" panose="020F0502020204030204" pitchFamily="34" charset="0"/>
              <a:cs typeface="Calibri" panose="020F0502020204030204" pitchFamily="34" charset="0"/>
            </a:endParaRPr>
          </a:p>
          <a:p>
            <a:pPr marL="342900" indent="-342900" algn="just">
              <a:buFont typeface="Wingdings" panose="05000000000000000000" pitchFamily="2" charset="2"/>
              <a:buChar char="§"/>
            </a:pPr>
            <a:r>
              <a:rPr lang="en-US" altLang="en-US" sz="2400" b="0" dirty="0">
                <a:latin typeface="Calibri" panose="020F0502020204030204" pitchFamily="34" charset="0"/>
                <a:cs typeface="Calibri" panose="020F0502020204030204" pitchFamily="34" charset="0"/>
              </a:rPr>
              <a:t>An essential belief of dispensationalism… is that spiritual unity between believing Jews and Gentiles does not cancel their God-ordained functional distinctions.</a:t>
            </a:r>
            <a:endParaRPr lang="en-US" sz="2800"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68371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750"/>
                                        <p:tgtEl>
                                          <p:spTgt spid="3">
                                            <p:txEl>
                                              <p:pRg st="0" end="0"/>
                                            </p:txEl>
                                          </p:spTgt>
                                        </p:tgtEl>
                                      </p:cBhvr>
                                    </p:animEffect>
                                  </p:childTnLst>
                                </p:cTn>
                              </p:par>
                            </p:childTnLst>
                          </p:cTn>
                        </p:par>
                        <p:par>
                          <p:cTn id="8" fill="hold">
                            <p:stCondLst>
                              <p:cond delay="1750"/>
                            </p:stCondLst>
                            <p:childTnLst>
                              <p:par>
                                <p:cTn id="9" presetID="10" presetClass="entr" presetSubtype="0" fill="hold" grpId="0" nodeType="afterEffect">
                                  <p:stCondLst>
                                    <p:cond delay="425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17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707457" y="285750"/>
            <a:ext cx="7807893"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eaLnBrk="1" hangingPunct="1">
              <a:lnSpc>
                <a:spcPct val="90000"/>
              </a:lnSpc>
              <a:spcAft>
                <a:spcPts val="600"/>
              </a:spcAft>
            </a:pPr>
            <a:r>
              <a:rPr lang="en-US" altLang="en-US" sz="2400" i="0" kern="1200" dirty="0">
                <a:solidFill>
                  <a:srgbClr val="FFFFFF"/>
                </a:solidFill>
                <a:latin typeface="+mj-lt"/>
                <a:ea typeface="+mj-ea"/>
                <a:cs typeface="+mj-cs"/>
              </a:rPr>
              <a:t>Galatians 3:28</a:t>
            </a:r>
          </a:p>
        </p:txBody>
      </p:sp>
      <p:sp>
        <p:nvSpPr>
          <p:cNvPr id="3" name="TextBox 2">
            <a:extLst>
              <a:ext uri="{FF2B5EF4-FFF2-40B4-BE49-F238E27FC236}">
                <a16:creationId xmlns:a16="http://schemas.microsoft.com/office/drawing/2014/main" id="{8913FC4B-4183-4672-AC6A-2532A43C0CC6}"/>
              </a:ext>
            </a:extLst>
          </p:cNvPr>
          <p:cNvSpPr txBox="1">
            <a:spLocks noChangeArrowheads="1"/>
          </p:cNvSpPr>
          <p:nvPr/>
        </p:nvSpPr>
        <p:spPr bwMode="auto">
          <a:xfrm>
            <a:off x="707457" y="895350"/>
            <a:ext cx="8055543" cy="3428399"/>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457200" marR="0" algn="just">
              <a:spcBef>
                <a:spcPts val="0"/>
              </a:spcBef>
              <a:spcAft>
                <a:spcPts val="0"/>
              </a:spcAft>
            </a:pPr>
            <a:r>
              <a:rPr lang="en-US" sz="2400" b="0" i="1" dirty="0">
                <a:effectLst/>
                <a:latin typeface="Calibri" panose="020F0502020204030204" pitchFamily="34" charset="0"/>
                <a:ea typeface="Calibri" panose="020F0502020204030204" pitchFamily="34" charset="0"/>
                <a:cs typeface="Times New Roman" panose="02020603050405020304" pitchFamily="18" charset="0"/>
              </a:rPr>
              <a:t>There is neither Jew nor Greek, there is neither slave nor free man, there is neither male nor female; for you are all one in Christ Jesus. </a:t>
            </a:r>
          </a:p>
        </p:txBody>
      </p:sp>
    </p:spTree>
    <p:extLst>
      <p:ext uri="{BB962C8B-B14F-4D97-AF65-F5344CB8AC3E}">
        <p14:creationId xmlns:p14="http://schemas.microsoft.com/office/powerpoint/2010/main" val="4823088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459808" y="285750"/>
            <a:ext cx="8531791"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lnSpc>
                <a:spcPct val="90000"/>
              </a:lnSpc>
              <a:spcAft>
                <a:spcPts val="600"/>
              </a:spcAft>
            </a:pPr>
            <a:r>
              <a:rPr lang="en-US" altLang="en-US" sz="2400" b="0" i="0" kern="1200" dirty="0">
                <a:solidFill>
                  <a:schemeClr val="accent6">
                    <a:lumMod val="20000"/>
                    <a:lumOff val="80000"/>
                  </a:schemeClr>
                </a:solidFill>
                <a:latin typeface="+mn-lt"/>
                <a:ea typeface="+mj-ea"/>
                <a:cs typeface="+mj-cs"/>
              </a:rPr>
              <a:t>Six Essential Truths about Dispensationalism:</a:t>
            </a:r>
            <a:endParaRPr lang="en-US" altLang="en-US" sz="2400" i="0" kern="1200" dirty="0">
              <a:solidFill>
                <a:schemeClr val="accent6">
                  <a:lumMod val="20000"/>
                  <a:lumOff val="80000"/>
                </a:schemeClr>
              </a:solidFill>
              <a:latin typeface="+mn-lt"/>
              <a:ea typeface="+mj-ea"/>
              <a:cs typeface="+mj-cs"/>
            </a:endParaRPr>
          </a:p>
        </p:txBody>
      </p:sp>
      <p:sp>
        <p:nvSpPr>
          <p:cNvPr id="3" name="TextBox 2">
            <a:extLst>
              <a:ext uri="{FF2B5EF4-FFF2-40B4-BE49-F238E27FC236}">
                <a16:creationId xmlns:a16="http://schemas.microsoft.com/office/drawing/2014/main" id="{8913FC4B-4183-4672-AC6A-2532A43C0CC6}"/>
              </a:ext>
            </a:extLst>
          </p:cNvPr>
          <p:cNvSpPr txBox="1">
            <a:spLocks noChangeArrowheads="1"/>
          </p:cNvSpPr>
          <p:nvPr/>
        </p:nvSpPr>
        <p:spPr bwMode="auto">
          <a:xfrm>
            <a:off x="533400" y="1123950"/>
            <a:ext cx="8055543" cy="9906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indent="-514350" algn="just">
              <a:buFont typeface="+mj-lt"/>
              <a:buAutoNum type="arabicPeriod" startAt="5"/>
            </a:pPr>
            <a:r>
              <a:rPr lang="en-US" altLang="en-US" sz="2800" b="0" i="0" dirty="0">
                <a:latin typeface="Calibri" panose="020F0502020204030204" pitchFamily="34" charset="0"/>
                <a:cs typeface="Calibri" panose="020F0502020204030204" pitchFamily="34" charset="0"/>
              </a:rPr>
              <a:t>There nation Israel will be saved, </a:t>
            </a:r>
            <a:r>
              <a:rPr lang="en-US" altLang="en-US" sz="2800" i="0" u="sng" dirty="0">
                <a:latin typeface="Calibri" panose="020F0502020204030204" pitchFamily="34" charset="0"/>
                <a:cs typeface="Calibri" panose="020F0502020204030204" pitchFamily="34" charset="0"/>
              </a:rPr>
              <a:t>restored</a:t>
            </a:r>
            <a:r>
              <a:rPr lang="en-US" altLang="en-US" sz="2800" b="0" i="0" dirty="0">
                <a:latin typeface="Calibri" panose="020F0502020204030204" pitchFamily="34" charset="0"/>
                <a:cs typeface="Calibri" panose="020F0502020204030204" pitchFamily="34" charset="0"/>
              </a:rPr>
              <a:t> with a unique identity, and function in a future millennial kingdom upon the earth.</a:t>
            </a:r>
          </a:p>
          <a:p>
            <a:pPr algn="just"/>
            <a:endParaRPr lang="en-US" altLang="en-US" sz="2800" b="0" i="0" dirty="0">
              <a:latin typeface="Calibri" panose="020F0502020204030204" pitchFamily="34" charset="0"/>
              <a:cs typeface="Calibri" panose="020F0502020204030204" pitchFamily="34" charset="0"/>
            </a:endParaRPr>
          </a:p>
          <a:p>
            <a:pPr algn="just"/>
            <a:r>
              <a:rPr lang="en-US" altLang="en-US" sz="2400" b="0" dirty="0">
                <a:latin typeface="Calibri" panose="020F0502020204030204" pitchFamily="34" charset="0"/>
                <a:cs typeface="Calibri" panose="020F0502020204030204" pitchFamily="34" charset="0"/>
              </a:rPr>
              <a:t>There is a distinction between saying “the nation of Israel will be saved into the church,” and saying that “the nation Israel will be saved and restored with a unique identity and role in a new millennium.”  Dispensationalists affirm the latter.</a:t>
            </a:r>
          </a:p>
        </p:txBody>
      </p:sp>
    </p:spTree>
    <p:extLst>
      <p:ext uri="{BB962C8B-B14F-4D97-AF65-F5344CB8AC3E}">
        <p14:creationId xmlns:p14="http://schemas.microsoft.com/office/powerpoint/2010/main" val="158764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7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459808" y="285750"/>
            <a:ext cx="8531791"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lnSpc>
                <a:spcPct val="90000"/>
              </a:lnSpc>
              <a:spcAft>
                <a:spcPts val="600"/>
              </a:spcAft>
            </a:pPr>
            <a:r>
              <a:rPr lang="en-US" altLang="en-US" sz="2400" b="0" i="0" kern="1200" dirty="0">
                <a:solidFill>
                  <a:schemeClr val="accent6">
                    <a:lumMod val="20000"/>
                    <a:lumOff val="80000"/>
                  </a:schemeClr>
                </a:solidFill>
                <a:latin typeface="+mn-lt"/>
                <a:ea typeface="+mj-ea"/>
                <a:cs typeface="+mj-cs"/>
              </a:rPr>
              <a:t>Six Essential Truths about Dispensationalism:</a:t>
            </a:r>
            <a:endParaRPr lang="en-US" altLang="en-US" sz="2400" i="0" kern="1200" dirty="0">
              <a:solidFill>
                <a:schemeClr val="accent6">
                  <a:lumMod val="20000"/>
                  <a:lumOff val="80000"/>
                </a:schemeClr>
              </a:solidFill>
              <a:latin typeface="+mn-lt"/>
              <a:ea typeface="+mj-ea"/>
              <a:cs typeface="+mj-cs"/>
            </a:endParaRPr>
          </a:p>
        </p:txBody>
      </p:sp>
      <p:sp>
        <p:nvSpPr>
          <p:cNvPr id="3" name="TextBox 2">
            <a:extLst>
              <a:ext uri="{FF2B5EF4-FFF2-40B4-BE49-F238E27FC236}">
                <a16:creationId xmlns:a16="http://schemas.microsoft.com/office/drawing/2014/main" id="{8913FC4B-4183-4672-AC6A-2532A43C0CC6}"/>
              </a:ext>
            </a:extLst>
          </p:cNvPr>
          <p:cNvSpPr txBox="1">
            <a:spLocks noChangeArrowheads="1"/>
          </p:cNvSpPr>
          <p:nvPr/>
        </p:nvSpPr>
        <p:spPr bwMode="auto">
          <a:xfrm>
            <a:off x="533400" y="1123950"/>
            <a:ext cx="8055543" cy="9906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indent="-514350" algn="just">
              <a:buFont typeface="+mj-lt"/>
              <a:buAutoNum type="arabicPeriod" startAt="6"/>
            </a:pPr>
            <a:r>
              <a:rPr lang="en-US" altLang="en-US" sz="2800" b="0" i="0" dirty="0">
                <a:latin typeface="Calibri" panose="020F0502020204030204" pitchFamily="34" charset="0"/>
                <a:cs typeface="Calibri" panose="020F0502020204030204" pitchFamily="34" charset="0"/>
              </a:rPr>
              <a:t>There are multiple senses of “seed of Abraham”; thus, the church’s identification as “seed of Abraham” does not </a:t>
            </a:r>
            <a:r>
              <a:rPr lang="en-US" altLang="en-US" sz="2800" i="0" u="sng" dirty="0">
                <a:latin typeface="Calibri" panose="020F0502020204030204" pitchFamily="34" charset="0"/>
                <a:cs typeface="Calibri" panose="020F0502020204030204" pitchFamily="34" charset="0"/>
              </a:rPr>
              <a:t>cancel</a:t>
            </a:r>
            <a:r>
              <a:rPr lang="en-US" altLang="en-US" sz="2800" b="0" i="0" dirty="0">
                <a:latin typeface="Calibri" panose="020F0502020204030204" pitchFamily="34" charset="0"/>
                <a:cs typeface="Calibri" panose="020F0502020204030204" pitchFamily="34" charset="0"/>
              </a:rPr>
              <a:t> God’s promises to the believing Jewish “seed of Abraham.</a:t>
            </a:r>
            <a:endParaRPr lang="en-US" altLang="en-US" sz="1200" b="0" i="0" dirty="0">
              <a:latin typeface="Calibri" panose="020F0502020204030204" pitchFamily="34" charset="0"/>
              <a:cs typeface="Calibri" panose="020F0502020204030204" pitchFamily="34" charset="0"/>
            </a:endParaRPr>
          </a:p>
          <a:p>
            <a:pPr algn="just"/>
            <a:endParaRPr lang="en-US" sz="1200" b="0" i="0" dirty="0">
              <a:latin typeface="Calibri" panose="020F0502020204030204" pitchFamily="34" charset="0"/>
              <a:cs typeface="Calibri" panose="020F0502020204030204" pitchFamily="34" charset="0"/>
            </a:endParaRPr>
          </a:p>
          <a:p>
            <a:pPr algn="just"/>
            <a:r>
              <a:rPr lang="en-US" sz="2400" b="0" dirty="0">
                <a:latin typeface="Calibri" panose="020F0502020204030204" pitchFamily="34" charset="0"/>
                <a:cs typeface="Calibri" panose="020F0502020204030204" pitchFamily="34" charset="0"/>
              </a:rPr>
              <a:t>Galatians 3:7 – “Therefore, be sure that it is those who are of faith who are sons of Abraham.” </a:t>
            </a:r>
            <a:r>
              <a:rPr lang="en-US" sz="2400" b="0" baseline="30000" dirty="0">
                <a:latin typeface="Calibri" panose="020F0502020204030204" pitchFamily="34" charset="0"/>
                <a:cs typeface="Calibri" panose="020F0502020204030204" pitchFamily="34" charset="0"/>
              </a:rPr>
              <a:t>[</a:t>
            </a:r>
            <a:r>
              <a:rPr lang="en-US" sz="2400" b="0" baseline="30000" dirty="0" err="1">
                <a:latin typeface="Calibri" panose="020F0502020204030204" pitchFamily="34" charset="0"/>
                <a:cs typeface="Calibri" panose="020F0502020204030204" pitchFamily="34" charset="0"/>
              </a:rPr>
              <a:t>salvifically</a:t>
            </a:r>
            <a:r>
              <a:rPr lang="en-US" sz="2400" b="0" baseline="30000" dirty="0">
                <a:latin typeface="Calibri" panose="020F0502020204030204" pitchFamily="34" charset="0"/>
                <a:cs typeface="Calibri" panose="020F0502020204030204" pitchFamily="34" charset="0"/>
              </a:rPr>
              <a:t>]</a:t>
            </a:r>
          </a:p>
          <a:p>
            <a:pPr algn="just"/>
            <a:endParaRPr lang="en-US" sz="2400" b="0" dirty="0">
              <a:latin typeface="Calibri" panose="020F0502020204030204" pitchFamily="34" charset="0"/>
              <a:cs typeface="Calibri" panose="020F0502020204030204" pitchFamily="34" charset="0"/>
            </a:endParaRPr>
          </a:p>
          <a:p>
            <a:pPr algn="just"/>
            <a:r>
              <a:rPr lang="en-US" sz="2400" b="0" dirty="0">
                <a:latin typeface="Calibri" panose="020F0502020204030204" pitchFamily="34" charset="0"/>
                <a:cs typeface="Calibri" panose="020F0502020204030204" pitchFamily="34" charset="0"/>
              </a:rPr>
              <a:t>Galatians 3:29 – “And if you belong to Christ, then you are Abraham's descendants, heirs according to promise.” </a:t>
            </a:r>
            <a:r>
              <a:rPr lang="en-US" sz="2400" b="0" baseline="30000" dirty="0">
                <a:latin typeface="Calibri" panose="020F0502020204030204" pitchFamily="34" charset="0"/>
                <a:cs typeface="Calibri" panose="020F0502020204030204" pitchFamily="34" charset="0"/>
              </a:rPr>
              <a:t>[</a:t>
            </a:r>
            <a:r>
              <a:rPr lang="en-US" sz="2400" b="0" baseline="30000" dirty="0" err="1">
                <a:latin typeface="Calibri" panose="020F0502020204030204" pitchFamily="34" charset="0"/>
                <a:cs typeface="Calibri" panose="020F0502020204030204" pitchFamily="34" charset="0"/>
              </a:rPr>
              <a:t>salvifically</a:t>
            </a:r>
            <a:r>
              <a:rPr lang="en-US" sz="2400" b="0" baseline="30000"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1069019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750"/>
                                        <p:tgtEl>
                                          <p:spTgt spid="3">
                                            <p:txEl>
                                              <p:pRg st="2" end="2"/>
                                            </p:txEl>
                                          </p:spTgt>
                                        </p:tgtEl>
                                      </p:cBhvr>
                                    </p:animEffect>
                                  </p:childTnLst>
                                </p:cTn>
                              </p:par>
                            </p:childTnLst>
                          </p:cTn>
                        </p:par>
                        <p:par>
                          <p:cTn id="13" fill="hold">
                            <p:stCondLst>
                              <p:cond delay="1750"/>
                            </p:stCondLst>
                            <p:childTnLst>
                              <p:par>
                                <p:cTn id="14" presetID="10" presetClass="entr" presetSubtype="0" fill="hold" grpId="0" nodeType="afterEffect">
                                  <p:stCondLst>
                                    <p:cond delay="725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17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707457" y="285750"/>
            <a:ext cx="7807893"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lnSpc>
                <a:spcPct val="90000"/>
              </a:lnSpc>
              <a:spcAft>
                <a:spcPts val="600"/>
              </a:spcAft>
            </a:pPr>
            <a:r>
              <a:rPr lang="en-US" altLang="en-US" sz="2400" i="0" dirty="0">
                <a:solidFill>
                  <a:srgbClr val="FFFFFF"/>
                </a:solidFill>
                <a:latin typeface="+mj-lt"/>
                <a:ea typeface="+mj-ea"/>
                <a:cs typeface="+mj-cs"/>
              </a:rPr>
              <a:t>The four senses in which the term </a:t>
            </a:r>
            <a:r>
              <a:rPr lang="en-US" altLang="en-US" sz="2400" dirty="0">
                <a:solidFill>
                  <a:srgbClr val="FFFFFF"/>
                </a:solidFill>
                <a:latin typeface="+mj-lt"/>
                <a:ea typeface="+mj-ea"/>
                <a:cs typeface="+mj-cs"/>
              </a:rPr>
              <a:t>“seed of Abraham”</a:t>
            </a:r>
            <a:r>
              <a:rPr lang="en-US" altLang="en-US" sz="2400" i="0" dirty="0">
                <a:solidFill>
                  <a:srgbClr val="FFFFFF"/>
                </a:solidFill>
                <a:latin typeface="+mj-lt"/>
                <a:ea typeface="+mj-ea"/>
                <a:cs typeface="+mj-cs"/>
              </a:rPr>
              <a:t> may be understood:</a:t>
            </a:r>
            <a:endParaRPr lang="en-US" altLang="en-US" sz="2400" i="0" kern="1200" dirty="0">
              <a:solidFill>
                <a:srgbClr val="FFFFFF"/>
              </a:solidFill>
              <a:latin typeface="+mj-lt"/>
              <a:ea typeface="+mj-ea"/>
              <a:cs typeface="+mj-cs"/>
            </a:endParaRPr>
          </a:p>
        </p:txBody>
      </p:sp>
      <p:sp>
        <p:nvSpPr>
          <p:cNvPr id="3" name="TextBox 2">
            <a:extLst>
              <a:ext uri="{FF2B5EF4-FFF2-40B4-BE49-F238E27FC236}">
                <a16:creationId xmlns:a16="http://schemas.microsoft.com/office/drawing/2014/main" id="{8913FC4B-4183-4672-AC6A-2532A43C0CC6}"/>
              </a:ext>
            </a:extLst>
          </p:cNvPr>
          <p:cNvSpPr txBox="1">
            <a:spLocks noChangeArrowheads="1"/>
          </p:cNvSpPr>
          <p:nvPr/>
        </p:nvSpPr>
        <p:spPr bwMode="auto">
          <a:xfrm>
            <a:off x="707457" y="895351"/>
            <a:ext cx="8055543" cy="9906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endParaRPr lang="en-US" sz="2000" b="0" i="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924EB84D-1B98-4501-8DB9-5D7D9DB1EDEA}"/>
              </a:ext>
            </a:extLst>
          </p:cNvPr>
          <p:cNvSpPr txBox="1">
            <a:spLocks noChangeArrowheads="1"/>
          </p:cNvSpPr>
          <p:nvPr/>
        </p:nvSpPr>
        <p:spPr bwMode="auto">
          <a:xfrm>
            <a:off x="762000" y="1123950"/>
            <a:ext cx="8055543" cy="4278094"/>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457200" indent="-457200" algn="just">
              <a:buFont typeface="+mj-lt"/>
              <a:buAutoNum type="arabicPeriod"/>
            </a:pPr>
            <a:r>
              <a:rPr lang="en-US" altLang="en-US" sz="2000" b="0" i="0" dirty="0"/>
              <a:t>It can refer to those who are </a:t>
            </a:r>
            <a:r>
              <a:rPr lang="en-US" altLang="en-US" sz="2000" i="0" u="sng" dirty="0"/>
              <a:t>biological</a:t>
            </a:r>
            <a:r>
              <a:rPr lang="en-US" altLang="en-US" sz="2000" b="0" i="0" dirty="0"/>
              <a:t> descendants of Abraham. (John 8)</a:t>
            </a:r>
          </a:p>
          <a:p>
            <a:pPr marL="457200" indent="-457200" algn="just">
              <a:buFont typeface="+mj-lt"/>
              <a:buAutoNum type="arabicPeriod"/>
            </a:pPr>
            <a:r>
              <a:rPr lang="en-US" altLang="en-US" sz="2000" b="0" i="0" dirty="0"/>
              <a:t>It can refer to the </a:t>
            </a:r>
            <a:r>
              <a:rPr lang="en-US" altLang="en-US" sz="2000" i="0" u="sng" dirty="0"/>
              <a:t>Messiah</a:t>
            </a:r>
            <a:r>
              <a:rPr lang="en-US" altLang="en-US" sz="2000" b="0" i="0" dirty="0"/>
              <a:t>, who is the unique individual seed of Abraham. (Galatians 3:16)</a:t>
            </a:r>
          </a:p>
          <a:p>
            <a:pPr marL="457200" indent="-457200" algn="just">
              <a:buFont typeface="+mj-lt"/>
              <a:buAutoNum type="arabicPeriod"/>
            </a:pPr>
            <a:r>
              <a:rPr lang="en-US" altLang="en-US" sz="2000" b="0" i="0" dirty="0"/>
              <a:t>It can refer to the righteous </a:t>
            </a:r>
            <a:r>
              <a:rPr lang="en-US" altLang="en-US" sz="2000" i="0" u="sng" dirty="0"/>
              <a:t>remnant</a:t>
            </a:r>
            <a:r>
              <a:rPr lang="en-US" altLang="en-US" sz="2000" b="0" i="0" dirty="0"/>
              <a:t> of Israel (cf. Isaiah 41:8 with Romans 9:6).</a:t>
            </a:r>
          </a:p>
          <a:p>
            <a:pPr marL="457200" indent="-457200" algn="just">
              <a:buFont typeface="+mj-lt"/>
              <a:buAutoNum type="arabicPeriod"/>
            </a:pPr>
            <a:r>
              <a:rPr lang="en-US" altLang="en-US" sz="2000" b="0" i="0" dirty="0"/>
              <a:t>It can refer in a </a:t>
            </a:r>
            <a:r>
              <a:rPr lang="en-US" altLang="en-US" sz="2000" i="0" u="sng" dirty="0"/>
              <a:t>spiritual</a:t>
            </a:r>
            <a:r>
              <a:rPr lang="en-US" altLang="en-US" sz="2000" b="0" i="0" dirty="0"/>
              <a:t> sense to believing Jews and Gentiles (Galatians 3:29).</a:t>
            </a:r>
          </a:p>
          <a:p>
            <a:pPr algn="just"/>
            <a:endParaRPr lang="en-US" altLang="en-US" sz="2000" b="0" i="0" dirty="0"/>
          </a:p>
          <a:p>
            <a:pPr algn="just"/>
            <a:r>
              <a:rPr lang="en-US" sz="2400" b="0" dirty="0">
                <a:latin typeface="Calibri" panose="020F0502020204030204" pitchFamily="34" charset="0"/>
                <a:cs typeface="Calibri" panose="020F0502020204030204" pitchFamily="34" charset="0"/>
              </a:rPr>
              <a:t>The application of the titles “sons of Abraham” or “seed of Abraham” to believing Gentiles does not mean that believing Gentiles are spiritual Jews or part of Israel.</a:t>
            </a:r>
          </a:p>
          <a:p>
            <a:pPr algn="just"/>
            <a:endParaRPr lang="en-US" altLang="en-US" sz="2000" b="0" i="0" dirty="0"/>
          </a:p>
        </p:txBody>
      </p:sp>
    </p:spTree>
    <p:extLst>
      <p:ext uri="{BB962C8B-B14F-4D97-AF65-F5344CB8AC3E}">
        <p14:creationId xmlns:p14="http://schemas.microsoft.com/office/powerpoint/2010/main" val="2166463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325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2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185356-F473-4163-A17C-84BC2C14A278}"/>
              </a:ext>
            </a:extLst>
          </p:cNvPr>
          <p:cNvSpPr>
            <a:spLocks noGrp="1" noChangeArrowheads="1"/>
          </p:cNvSpPr>
          <p:nvPr>
            <p:ph type="title"/>
          </p:nvPr>
        </p:nvSpPr>
        <p:spPr>
          <a:xfrm>
            <a:off x="324852" y="3818821"/>
            <a:ext cx="5875644" cy="948441"/>
          </a:xfrm>
        </p:spPr>
        <p:txBody>
          <a:bodyPr vert="horz" lIns="91440" tIns="45720" rIns="91440" bIns="45720" rtlCol="0" anchor="ctr">
            <a:normAutofit/>
          </a:bodyPr>
          <a:lstStyle/>
          <a:p>
            <a:pPr algn="l" eaLnBrk="1" hangingPunct="1">
              <a:lnSpc>
                <a:spcPct val="90000"/>
              </a:lnSpc>
            </a:pPr>
            <a:r>
              <a:rPr lang="en-US" altLang="en-US" sz="2900" kern="1200" dirty="0">
                <a:solidFill>
                  <a:schemeClr val="tx1"/>
                </a:solidFill>
              </a:rPr>
              <a:t>What is Dispensationalism? </a:t>
            </a:r>
            <a:br>
              <a:rPr lang="en-US" altLang="en-US" sz="2900" kern="1200" dirty="0">
                <a:solidFill>
                  <a:schemeClr val="tx1"/>
                </a:solidFill>
              </a:rPr>
            </a:br>
            <a:r>
              <a:rPr lang="en-US" altLang="en-US" sz="2000" i="1" kern="1200" dirty="0">
                <a:solidFill>
                  <a:schemeClr val="tx1"/>
                </a:solidFill>
              </a:rPr>
              <a:t>Futuristic Premillennialism </a:t>
            </a:r>
          </a:p>
        </p:txBody>
      </p:sp>
      <p:sp>
        <p:nvSpPr>
          <p:cNvPr id="5" name="TextBox 4">
            <a:extLst>
              <a:ext uri="{FF2B5EF4-FFF2-40B4-BE49-F238E27FC236}">
                <a16:creationId xmlns:a16="http://schemas.microsoft.com/office/drawing/2014/main" id="{2A15F6D3-56F6-4FB7-BE8C-FA1D4D651CED}"/>
              </a:ext>
            </a:extLst>
          </p:cNvPr>
          <p:cNvSpPr txBox="1"/>
          <p:nvPr/>
        </p:nvSpPr>
        <p:spPr>
          <a:xfrm>
            <a:off x="6400800" y="4095750"/>
            <a:ext cx="2653284" cy="338554"/>
          </a:xfrm>
          <a:prstGeom prst="rect">
            <a:avLst/>
          </a:prstGeom>
          <a:noFill/>
        </p:spPr>
        <p:txBody>
          <a:bodyPr wrap="square" rtlCol="0">
            <a:spAutoFit/>
          </a:bodyPr>
          <a:lstStyle/>
          <a:p>
            <a:pPr algn="r"/>
            <a:r>
              <a:rPr lang="en-US" sz="1600" b="0" i="0" dirty="0">
                <a:solidFill>
                  <a:schemeClr val="tx1"/>
                </a:solidFill>
                <a:latin typeface="Abadi" panose="020B0604020104020204" pitchFamily="34" charset="0"/>
              </a:rPr>
              <a:t>September 19, 2021</a:t>
            </a:r>
          </a:p>
        </p:txBody>
      </p:sp>
      <p:pic>
        <p:nvPicPr>
          <p:cNvPr id="4" name="Picture 3" descr="Text&#10;&#10;Description automatically generated">
            <a:extLst>
              <a:ext uri="{FF2B5EF4-FFF2-40B4-BE49-F238E27FC236}">
                <a16:creationId xmlns:a16="http://schemas.microsoft.com/office/drawing/2014/main" id="{A1239902-5231-46AC-8441-7D7B70A714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144000" cy="3442583"/>
          </a:xfrm>
          <a:prstGeom prst="rect">
            <a:avLst/>
          </a:prstGeom>
        </p:spPr>
      </p:pic>
    </p:spTree>
    <p:extLst>
      <p:ext uri="{BB962C8B-B14F-4D97-AF65-F5344CB8AC3E}">
        <p14:creationId xmlns:p14="http://schemas.microsoft.com/office/powerpoint/2010/main" val="242413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707457" y="285750"/>
            <a:ext cx="7807893"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eaLnBrk="1" hangingPunct="1">
              <a:lnSpc>
                <a:spcPct val="90000"/>
              </a:lnSpc>
              <a:spcAft>
                <a:spcPts val="600"/>
              </a:spcAft>
            </a:pPr>
            <a:r>
              <a:rPr lang="en-US" altLang="en-US" sz="2400" i="0" dirty="0">
                <a:solidFill>
                  <a:schemeClr val="accent2">
                    <a:lumMod val="20000"/>
                    <a:lumOff val="80000"/>
                  </a:schemeClr>
                </a:solidFill>
                <a:latin typeface="+mj-lt"/>
                <a:ea typeface="+mj-ea"/>
                <a:cs typeface="+mj-cs"/>
              </a:rPr>
              <a:t>What is a “Dispensation”?</a:t>
            </a:r>
            <a:endParaRPr lang="en-US" altLang="en-US" sz="2400" i="0" kern="1200" dirty="0">
              <a:solidFill>
                <a:schemeClr val="accent2">
                  <a:lumMod val="20000"/>
                  <a:lumOff val="80000"/>
                </a:schemeClr>
              </a:solidFill>
              <a:latin typeface="+mj-lt"/>
              <a:ea typeface="+mj-ea"/>
              <a:cs typeface="+mj-cs"/>
            </a:endParaRPr>
          </a:p>
        </p:txBody>
      </p:sp>
      <p:sp>
        <p:nvSpPr>
          <p:cNvPr id="3" name="TextBox 2">
            <a:extLst>
              <a:ext uri="{FF2B5EF4-FFF2-40B4-BE49-F238E27FC236}">
                <a16:creationId xmlns:a16="http://schemas.microsoft.com/office/drawing/2014/main" id="{8913FC4B-4183-4672-AC6A-2532A43C0CC6}"/>
              </a:ext>
            </a:extLst>
          </p:cNvPr>
          <p:cNvSpPr txBox="1">
            <a:spLocks noChangeArrowheads="1"/>
          </p:cNvSpPr>
          <p:nvPr/>
        </p:nvSpPr>
        <p:spPr bwMode="auto">
          <a:xfrm>
            <a:off x="707457" y="895351"/>
            <a:ext cx="8055543" cy="9906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a:spcBef>
                <a:spcPct val="0"/>
              </a:spcBef>
              <a:buFontTx/>
              <a:buNone/>
            </a:pPr>
            <a:r>
              <a:rPr lang="en-US" altLang="en-US" sz="2000" b="0" dirty="0">
                <a:latin typeface="Century Gothic" panose="020B0502020202020204" pitchFamily="34" charset="0"/>
              </a:rPr>
              <a:t>A perio</a:t>
            </a:r>
            <a:r>
              <a:rPr lang="en-US" altLang="en-US" sz="2000" b="0" dirty="0"/>
              <a:t>d of </a:t>
            </a:r>
            <a:r>
              <a:rPr lang="en-US" altLang="en-US" sz="2000" b="0" dirty="0">
                <a:latin typeface="Century Gothic" panose="020B0502020202020204" pitchFamily="34" charset="0"/>
              </a:rPr>
              <a:t>time in which God interacts with humanity in a distinct way. </a:t>
            </a:r>
          </a:p>
        </p:txBody>
      </p:sp>
      <p:sp>
        <p:nvSpPr>
          <p:cNvPr id="4" name="TextBox 3">
            <a:extLst>
              <a:ext uri="{FF2B5EF4-FFF2-40B4-BE49-F238E27FC236}">
                <a16:creationId xmlns:a16="http://schemas.microsoft.com/office/drawing/2014/main" id="{924EB84D-1B98-4501-8DB9-5D7D9DB1EDEA}"/>
              </a:ext>
            </a:extLst>
          </p:cNvPr>
          <p:cNvSpPr txBox="1">
            <a:spLocks noChangeArrowheads="1"/>
          </p:cNvSpPr>
          <p:nvPr/>
        </p:nvSpPr>
        <p:spPr bwMode="auto">
          <a:xfrm>
            <a:off x="762000" y="1849219"/>
            <a:ext cx="8255000" cy="923330"/>
          </a:xfrm>
          <a:prstGeom prst="rect">
            <a:avLst/>
          </a:prstGeom>
          <a:solidFill>
            <a:schemeClr val="accent2">
              <a:lumMod val="20000"/>
              <a:lumOff val="80000"/>
            </a:schemeClr>
          </a:solid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a:r>
              <a:rPr lang="en-US" altLang="en-US" sz="1800" b="0" dirty="0"/>
              <a:t>Oikonomos – “oikos” – house; “nomos” – law; the law of the house; the management or stewardship of a house; a dispensation; administration; an economy.</a:t>
            </a:r>
          </a:p>
        </p:txBody>
      </p:sp>
    </p:spTree>
    <p:extLst>
      <p:ext uri="{BB962C8B-B14F-4D97-AF65-F5344CB8AC3E}">
        <p14:creationId xmlns:p14="http://schemas.microsoft.com/office/powerpoint/2010/main" val="3925202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4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bg/>
                                          </p:spTgt>
                                        </p:tgtEl>
                                        <p:attrNameLst>
                                          <p:attrName>style.visibility</p:attrName>
                                        </p:attrNameLst>
                                      </p:cBhvr>
                                      <p:to>
                                        <p:strVal val="visible"/>
                                      </p:to>
                                    </p:set>
                                    <p:animEffect transition="in" filter="fade">
                                      <p:cBhvr>
                                        <p:cTn id="12" dur="2000"/>
                                        <p:tgtEl>
                                          <p:spTgt spid="4">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fade">
                                      <p:cBhvr>
                                        <p:cTn id="15"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707457" y="-19050"/>
            <a:ext cx="7807893"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eaLnBrk="1" hangingPunct="1">
              <a:lnSpc>
                <a:spcPct val="90000"/>
              </a:lnSpc>
              <a:spcAft>
                <a:spcPts val="600"/>
              </a:spcAft>
            </a:pPr>
            <a:r>
              <a:rPr lang="en-US" altLang="en-US" sz="2400" i="0" dirty="0">
                <a:solidFill>
                  <a:srgbClr val="FFFFFF"/>
                </a:solidFill>
                <a:latin typeface="+mj-lt"/>
                <a:ea typeface="+mj-ea"/>
                <a:cs typeface="+mj-cs"/>
              </a:rPr>
              <a:t>What are the “Dispensations”?</a:t>
            </a:r>
            <a:endParaRPr lang="en-US" altLang="en-US" sz="2400" i="0" kern="1200" dirty="0">
              <a:solidFill>
                <a:srgbClr val="FFFFFF"/>
              </a:solidFill>
              <a:latin typeface="+mj-lt"/>
              <a:ea typeface="+mj-ea"/>
              <a:cs typeface="+mj-cs"/>
            </a:endParaRPr>
          </a:p>
        </p:txBody>
      </p:sp>
      <p:sp>
        <p:nvSpPr>
          <p:cNvPr id="3" name="TextBox 2">
            <a:extLst>
              <a:ext uri="{FF2B5EF4-FFF2-40B4-BE49-F238E27FC236}">
                <a16:creationId xmlns:a16="http://schemas.microsoft.com/office/drawing/2014/main" id="{8913FC4B-4183-4672-AC6A-2532A43C0CC6}"/>
              </a:ext>
            </a:extLst>
          </p:cNvPr>
          <p:cNvSpPr txBox="1">
            <a:spLocks noChangeArrowheads="1"/>
          </p:cNvSpPr>
          <p:nvPr/>
        </p:nvSpPr>
        <p:spPr bwMode="auto">
          <a:xfrm>
            <a:off x="707457" y="514350"/>
            <a:ext cx="8055543" cy="9906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342900" indent="-342900" algn="just">
              <a:spcBef>
                <a:spcPct val="0"/>
              </a:spcBef>
              <a:buFont typeface="Wingdings" panose="05000000000000000000" pitchFamily="2" charset="2"/>
              <a:buChar char="§"/>
            </a:pPr>
            <a:r>
              <a:rPr lang="en-US" altLang="en-US" sz="2200" b="0" i="0" dirty="0">
                <a:latin typeface="Calibri" panose="020F0502020204030204" pitchFamily="34" charset="0"/>
                <a:cs typeface="Calibri" panose="020F0502020204030204" pitchFamily="34" charset="0"/>
              </a:rPr>
              <a:t>Examples of Biblical dispensations in which God worked with humanity in different ways/methods (Classically there are seven):</a:t>
            </a:r>
          </a:p>
          <a:p>
            <a:pPr algn="just">
              <a:spcBef>
                <a:spcPct val="0"/>
              </a:spcBef>
            </a:pPr>
            <a:endParaRPr lang="en-US" altLang="en-US" sz="2200" b="0" i="0" dirty="0">
              <a:latin typeface="Calibri" panose="020F0502020204030204" pitchFamily="34" charset="0"/>
              <a:cs typeface="Calibri" panose="020F0502020204030204" pitchFamily="34" charset="0"/>
            </a:endParaRPr>
          </a:p>
        </p:txBody>
      </p:sp>
      <p:pic>
        <p:nvPicPr>
          <p:cNvPr id="10" name="Picture 9" descr="A picture containing treemap chart&#10;&#10;Description automatically generated">
            <a:extLst>
              <a:ext uri="{FF2B5EF4-FFF2-40B4-BE49-F238E27FC236}">
                <a16:creationId xmlns:a16="http://schemas.microsoft.com/office/drawing/2014/main" id="{4D2B3BE6-7996-4E8E-8502-BECFCD2CF1E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95195"/>
            <a:ext cx="9144000" cy="3867355"/>
          </a:xfrm>
          <a:prstGeom prst="rect">
            <a:avLst/>
          </a:prstGeom>
        </p:spPr>
      </p:pic>
    </p:spTree>
    <p:extLst>
      <p:ext uri="{BB962C8B-B14F-4D97-AF65-F5344CB8AC3E}">
        <p14:creationId xmlns:p14="http://schemas.microsoft.com/office/powerpoint/2010/main" val="4132852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750"/>
                                        <p:tgtEl>
                                          <p:spTgt spid="3">
                                            <p:txEl>
                                              <p:pRg st="0" end="0"/>
                                            </p:txEl>
                                          </p:spTgt>
                                        </p:tgtEl>
                                      </p:cBhvr>
                                    </p:animEffect>
                                  </p:childTnLst>
                                </p:cTn>
                              </p:par>
                            </p:childTnLst>
                          </p:cTn>
                        </p:par>
                        <p:par>
                          <p:cTn id="8" fill="hold">
                            <p:stCondLst>
                              <p:cond delay="1750"/>
                            </p:stCondLst>
                            <p:childTnLst>
                              <p:par>
                                <p:cTn id="9" presetID="10" presetClass="entr" presetSubtype="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2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459808" y="285750"/>
            <a:ext cx="8531791"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lnSpc>
                <a:spcPct val="90000"/>
              </a:lnSpc>
              <a:spcAft>
                <a:spcPts val="600"/>
              </a:spcAft>
            </a:pPr>
            <a:r>
              <a:rPr lang="en-US" altLang="en-US" sz="2400" b="0" i="0" kern="1200" dirty="0">
                <a:solidFill>
                  <a:schemeClr val="accent6">
                    <a:lumMod val="20000"/>
                    <a:lumOff val="80000"/>
                  </a:schemeClr>
                </a:solidFill>
                <a:latin typeface="+mn-lt"/>
                <a:ea typeface="+mj-ea"/>
                <a:cs typeface="+mj-cs"/>
              </a:rPr>
              <a:t>Six Essential Truths about Dispensationalism:</a:t>
            </a:r>
            <a:endParaRPr lang="en-US" altLang="en-US" sz="2400" i="0" kern="1200" dirty="0">
              <a:solidFill>
                <a:schemeClr val="accent6">
                  <a:lumMod val="20000"/>
                  <a:lumOff val="80000"/>
                </a:schemeClr>
              </a:solidFill>
              <a:latin typeface="+mn-lt"/>
              <a:ea typeface="+mj-ea"/>
              <a:cs typeface="+mj-cs"/>
            </a:endParaRPr>
          </a:p>
        </p:txBody>
      </p:sp>
      <p:sp>
        <p:nvSpPr>
          <p:cNvPr id="3" name="TextBox 2">
            <a:extLst>
              <a:ext uri="{FF2B5EF4-FFF2-40B4-BE49-F238E27FC236}">
                <a16:creationId xmlns:a16="http://schemas.microsoft.com/office/drawing/2014/main" id="{8913FC4B-4183-4672-AC6A-2532A43C0CC6}"/>
              </a:ext>
            </a:extLst>
          </p:cNvPr>
          <p:cNvSpPr txBox="1">
            <a:spLocks noChangeArrowheads="1"/>
          </p:cNvSpPr>
          <p:nvPr/>
        </p:nvSpPr>
        <p:spPr bwMode="auto">
          <a:xfrm>
            <a:off x="533400" y="1123950"/>
            <a:ext cx="8055543" cy="9906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indent="-514350" algn="just">
              <a:buFont typeface="+mj-lt"/>
              <a:buAutoNum type="arabicPeriod"/>
            </a:pPr>
            <a:r>
              <a:rPr lang="en-US" altLang="en-US" sz="2800" b="0" i="0" dirty="0">
                <a:latin typeface="Calibri" panose="020F0502020204030204" pitchFamily="34" charset="0"/>
                <a:cs typeface="Calibri" panose="020F0502020204030204" pitchFamily="34" charset="0"/>
              </a:rPr>
              <a:t>Progressive revelation from the New Testament does not </a:t>
            </a:r>
            <a:r>
              <a:rPr lang="en-US" altLang="en-US" sz="2800" i="0" u="sng" dirty="0">
                <a:latin typeface="Calibri" panose="020F0502020204030204" pitchFamily="34" charset="0"/>
                <a:cs typeface="Calibri" panose="020F0502020204030204" pitchFamily="34" charset="0"/>
              </a:rPr>
              <a:t>interpret</a:t>
            </a:r>
            <a:r>
              <a:rPr lang="en-US" altLang="en-US" sz="2800" b="0" i="0" dirty="0">
                <a:latin typeface="Calibri" panose="020F0502020204030204" pitchFamily="34" charset="0"/>
                <a:cs typeface="Calibri" panose="020F0502020204030204" pitchFamily="34" charset="0"/>
              </a:rPr>
              <a:t> Old Testament passages in a way that cancels the original authorial </a:t>
            </a:r>
            <a:r>
              <a:rPr lang="en-US" altLang="en-US" sz="2800" i="0" u="sng" dirty="0">
                <a:latin typeface="Calibri" panose="020F0502020204030204" pitchFamily="34" charset="0"/>
                <a:cs typeface="Calibri" panose="020F0502020204030204" pitchFamily="34" charset="0"/>
              </a:rPr>
              <a:t>intent</a:t>
            </a:r>
            <a:r>
              <a:rPr lang="en-US" altLang="en-US" sz="2800" b="0" i="0" dirty="0">
                <a:latin typeface="Calibri" panose="020F0502020204030204" pitchFamily="34" charset="0"/>
                <a:cs typeface="Calibri" panose="020F0502020204030204" pitchFamily="34" charset="0"/>
              </a:rPr>
              <a:t> of the Old Testament writers as determined by historical-grammatical hermeneutics.</a:t>
            </a:r>
          </a:p>
        </p:txBody>
      </p:sp>
    </p:spTree>
    <p:extLst>
      <p:ext uri="{BB962C8B-B14F-4D97-AF65-F5344CB8AC3E}">
        <p14:creationId xmlns:p14="http://schemas.microsoft.com/office/powerpoint/2010/main" val="3455000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7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707457" y="285750"/>
            <a:ext cx="7807893"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eaLnBrk="1" hangingPunct="1">
              <a:lnSpc>
                <a:spcPct val="90000"/>
              </a:lnSpc>
              <a:spcAft>
                <a:spcPts val="600"/>
              </a:spcAft>
            </a:pPr>
            <a:r>
              <a:rPr lang="en-US" altLang="en-US" sz="2400" i="0" kern="1200" dirty="0">
                <a:solidFill>
                  <a:srgbClr val="FFFFFF"/>
                </a:solidFill>
                <a:latin typeface="+mj-lt"/>
                <a:ea typeface="+mj-ea"/>
                <a:cs typeface="+mj-cs"/>
              </a:rPr>
              <a:t>Isaiah 7:14 and Matthew 1:23</a:t>
            </a:r>
          </a:p>
        </p:txBody>
      </p:sp>
      <p:sp>
        <p:nvSpPr>
          <p:cNvPr id="3" name="TextBox 2">
            <a:extLst>
              <a:ext uri="{FF2B5EF4-FFF2-40B4-BE49-F238E27FC236}">
                <a16:creationId xmlns:a16="http://schemas.microsoft.com/office/drawing/2014/main" id="{8913FC4B-4183-4672-AC6A-2532A43C0CC6}"/>
              </a:ext>
            </a:extLst>
          </p:cNvPr>
          <p:cNvSpPr txBox="1">
            <a:spLocks noChangeArrowheads="1"/>
          </p:cNvSpPr>
          <p:nvPr/>
        </p:nvSpPr>
        <p:spPr bwMode="auto">
          <a:xfrm>
            <a:off x="707457" y="895350"/>
            <a:ext cx="8055543" cy="3428399"/>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457200" marR="0" algn="just">
              <a:spcBef>
                <a:spcPts val="0"/>
              </a:spcBef>
              <a:spcAft>
                <a:spcPts val="0"/>
              </a:spcAft>
            </a:pPr>
            <a:r>
              <a:rPr lang="en-US" sz="1800" b="1" i="1" dirty="0">
                <a:effectLst/>
                <a:latin typeface="Calibri" panose="020F0502020204030204" pitchFamily="34" charset="0"/>
                <a:ea typeface="Calibri" panose="020F0502020204030204" pitchFamily="34" charset="0"/>
                <a:cs typeface="Times New Roman" panose="02020603050405020304" pitchFamily="18" charset="0"/>
              </a:rPr>
              <a:t>“Therefore the LORD Himself will give you a sign: Behold, a virgin will be with child and bear a son, and she will call His name Immanuel” (Isaiah 7:14).</a:t>
            </a:r>
          </a:p>
          <a:p>
            <a:pPr marL="457200" marR="0" algn="just">
              <a:spcBef>
                <a:spcPts val="0"/>
              </a:spcBef>
              <a:spcAft>
                <a:spcPts val="0"/>
              </a:spcAft>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457200" algn="just">
              <a:spcBef>
                <a:spcPts val="0"/>
              </a:spcBef>
              <a:spcAft>
                <a:spcPts val="0"/>
              </a:spcAft>
            </a:pPr>
            <a:r>
              <a:rPr lang="en-US" sz="1800" b="1" i="1" dirty="0">
                <a:effectLst/>
                <a:latin typeface="Calibri" panose="020F0502020204030204" pitchFamily="34" charset="0"/>
                <a:ea typeface="Calibri" panose="020F0502020204030204" pitchFamily="34" charset="0"/>
                <a:cs typeface="Times New Roman" panose="02020603050405020304" pitchFamily="18" charset="0"/>
              </a:rPr>
              <a:t>“She will bear a Son; and you shall call His name Jesus, for He will save His people from their sins. 22 Now all this took place to fulfill what was spoken by the Lord through the prophet: 23 BEHOLD, THE VIRGIN SHALL BE WITH CHILD AND SHALL BEAR A SON, AND THEY SHALL CALL HIS NAME IMMANUEL," which translated means, ‘GOD WITH US.’” (Matthew 1:21-23)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34457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477554" y="285750"/>
            <a:ext cx="8209246"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lnSpc>
                <a:spcPct val="90000"/>
              </a:lnSpc>
              <a:spcAft>
                <a:spcPts val="600"/>
              </a:spcAft>
            </a:pPr>
            <a:r>
              <a:rPr lang="en-US" altLang="en-US" sz="2400" i="0" kern="1200" dirty="0">
                <a:solidFill>
                  <a:srgbClr val="FFFFFF"/>
                </a:solidFill>
                <a:latin typeface="+mj-lt"/>
                <a:ea typeface="+mj-ea"/>
                <a:cs typeface="+mj-cs"/>
              </a:rPr>
              <a:t>Hebrews 8:7-12 (to the Church) with Jeremiah 31:31-34 (to Israel):</a:t>
            </a:r>
          </a:p>
        </p:txBody>
      </p:sp>
      <p:sp>
        <p:nvSpPr>
          <p:cNvPr id="3" name="TextBox 2">
            <a:extLst>
              <a:ext uri="{FF2B5EF4-FFF2-40B4-BE49-F238E27FC236}">
                <a16:creationId xmlns:a16="http://schemas.microsoft.com/office/drawing/2014/main" id="{8913FC4B-4183-4672-AC6A-2532A43C0CC6}"/>
              </a:ext>
            </a:extLst>
          </p:cNvPr>
          <p:cNvSpPr txBox="1">
            <a:spLocks noChangeArrowheads="1"/>
          </p:cNvSpPr>
          <p:nvPr/>
        </p:nvSpPr>
        <p:spPr bwMode="auto">
          <a:xfrm>
            <a:off x="1" y="1124551"/>
            <a:ext cx="8763000" cy="3428399"/>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457200" marR="0" algn="just">
              <a:spcBef>
                <a:spcPts val="0"/>
              </a:spcBef>
              <a:spcAft>
                <a:spcPts val="0"/>
              </a:spcAft>
            </a:pPr>
            <a:r>
              <a:rPr lang="en-US" sz="1800" b="0" i="1" dirty="0">
                <a:effectLst/>
                <a:latin typeface="Calibri" panose="020F0502020204030204" pitchFamily="34" charset="0"/>
                <a:ea typeface="Calibri" panose="020F0502020204030204" pitchFamily="34" charset="0"/>
                <a:cs typeface="Times New Roman" panose="02020603050405020304" pitchFamily="18" charset="0"/>
              </a:rPr>
              <a:t>7 For if that first covenant had been faultless, there would have been no occasion sought for a second. 8 For finding fault with them, He says, "BEHOLD, DAYS ARE COMING, SAYS THE LORD, WHEN I WILL EFFECT A NEW COVENANT WITH THE HOUSE OF ISRAEL AND WITH THE HOUSE OF JUDAH; 9 NOT LIKE THE COVENANT WHICH I MADE WITH THEIR FATHERS ON THE DAY WHEN I TOOK THEM BY THE HAND TO LEAD THEM OUT OF THE LAND OF EGYPT; FOR THEY DID NOT CONTINUE IN MY COVENANT, AND I DID NOT CARE FOR THEM, SAYS THE LORD. 10 "FOR THIS IS THE COVENANT THAT I WILL MAKE WITH THE HOUSE OF ISRAEL AFTER THOSE DAYS, SAYS THE LORD: I WILL PUT MY LAWS INTO THEIR MINDS, AND I WILL WRITE THEM ON THEIR HEARTS. AND I WILL BE THEIR GOD, AND THEY SHALL BE MY PEOPLE. 11 "AND THEY SHALL NOT TEACH EVERYONE HIS FELLOW CITIZEN, AND EVERYONE HIS BROTHER, SAYING, 'KNOW THE LORD,' FOR ALL WILL KNOW ME, FROM THE LEAST TO THE GREATEST OF THEM. 12 "FOR I WILL BE MERCIFUL TO THEIR INIQUITIES, AND I WILL REMEMBER THEIR SINS NO MORE." </a:t>
            </a:r>
          </a:p>
        </p:txBody>
      </p:sp>
    </p:spTree>
    <p:extLst>
      <p:ext uri="{BB962C8B-B14F-4D97-AF65-F5344CB8AC3E}">
        <p14:creationId xmlns:p14="http://schemas.microsoft.com/office/powerpoint/2010/main" val="483857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707457" y="285750"/>
            <a:ext cx="7807893"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eaLnBrk="1" hangingPunct="1">
              <a:lnSpc>
                <a:spcPct val="90000"/>
              </a:lnSpc>
              <a:spcAft>
                <a:spcPts val="600"/>
              </a:spcAft>
            </a:pPr>
            <a:r>
              <a:rPr lang="en-US" altLang="en-US" sz="2400" i="0" kern="1200" dirty="0">
                <a:solidFill>
                  <a:srgbClr val="FFFFFF"/>
                </a:solidFill>
                <a:latin typeface="+mj-lt"/>
                <a:ea typeface="+mj-ea"/>
                <a:cs typeface="+mj-cs"/>
              </a:rPr>
              <a:t>Consider:</a:t>
            </a:r>
          </a:p>
        </p:txBody>
      </p:sp>
      <p:sp>
        <p:nvSpPr>
          <p:cNvPr id="3" name="TextBox 2">
            <a:extLst>
              <a:ext uri="{FF2B5EF4-FFF2-40B4-BE49-F238E27FC236}">
                <a16:creationId xmlns:a16="http://schemas.microsoft.com/office/drawing/2014/main" id="{8913FC4B-4183-4672-AC6A-2532A43C0CC6}"/>
              </a:ext>
            </a:extLst>
          </p:cNvPr>
          <p:cNvSpPr txBox="1">
            <a:spLocks noChangeArrowheads="1"/>
          </p:cNvSpPr>
          <p:nvPr/>
        </p:nvSpPr>
        <p:spPr bwMode="auto">
          <a:xfrm>
            <a:off x="707457" y="895350"/>
            <a:ext cx="8055543" cy="3428399"/>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457200" marR="0" algn="just">
              <a:spcBef>
                <a:spcPts val="0"/>
              </a:spcBef>
              <a:spcAft>
                <a:spcPts val="0"/>
              </a:spcAft>
            </a:pPr>
            <a:r>
              <a:rPr lang="en-US" sz="2800" b="0" dirty="0">
                <a:latin typeface="Calibri" panose="020F0502020204030204" pitchFamily="34" charset="0"/>
                <a:ea typeface="Calibri" panose="020F0502020204030204" pitchFamily="34" charset="0"/>
                <a:cs typeface="Times New Roman" panose="02020603050405020304" pitchFamily="18" charset="0"/>
              </a:rPr>
              <a:t>The p</a:t>
            </a:r>
            <a:r>
              <a:rPr lang="en-US" sz="2800" b="0" i="1" dirty="0">
                <a:effectLst/>
                <a:latin typeface="Calibri" panose="020F0502020204030204" pitchFamily="34" charset="0"/>
                <a:ea typeface="Calibri" panose="020F0502020204030204" pitchFamily="34" charset="0"/>
                <a:cs typeface="Times New Roman" panose="02020603050405020304" pitchFamily="18" charset="0"/>
              </a:rPr>
              <a:t>rogress of revelation cannot cancel unconditional promises to Israel.  </a:t>
            </a:r>
            <a:endParaRPr lang="en-US" sz="2800" b="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89546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459808" y="285750"/>
            <a:ext cx="8531791"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lnSpc>
                <a:spcPct val="90000"/>
              </a:lnSpc>
              <a:spcAft>
                <a:spcPts val="600"/>
              </a:spcAft>
            </a:pPr>
            <a:r>
              <a:rPr lang="en-US" altLang="en-US" sz="2400" b="0" i="0" kern="1200" dirty="0">
                <a:solidFill>
                  <a:schemeClr val="accent6">
                    <a:lumMod val="20000"/>
                    <a:lumOff val="80000"/>
                  </a:schemeClr>
                </a:solidFill>
                <a:latin typeface="+mn-lt"/>
                <a:ea typeface="+mj-ea"/>
                <a:cs typeface="+mj-cs"/>
              </a:rPr>
              <a:t>Six Essential Truths about Dispensationalism:</a:t>
            </a:r>
            <a:endParaRPr lang="en-US" altLang="en-US" sz="2400" i="0" kern="1200" dirty="0">
              <a:solidFill>
                <a:schemeClr val="accent6">
                  <a:lumMod val="20000"/>
                  <a:lumOff val="80000"/>
                </a:schemeClr>
              </a:solidFill>
              <a:latin typeface="+mn-lt"/>
              <a:ea typeface="+mj-ea"/>
              <a:cs typeface="+mj-cs"/>
            </a:endParaRPr>
          </a:p>
        </p:txBody>
      </p:sp>
      <p:sp>
        <p:nvSpPr>
          <p:cNvPr id="3" name="TextBox 2">
            <a:extLst>
              <a:ext uri="{FF2B5EF4-FFF2-40B4-BE49-F238E27FC236}">
                <a16:creationId xmlns:a16="http://schemas.microsoft.com/office/drawing/2014/main" id="{8913FC4B-4183-4672-AC6A-2532A43C0CC6}"/>
              </a:ext>
            </a:extLst>
          </p:cNvPr>
          <p:cNvSpPr txBox="1">
            <a:spLocks noChangeArrowheads="1"/>
          </p:cNvSpPr>
          <p:nvPr/>
        </p:nvSpPr>
        <p:spPr bwMode="auto">
          <a:xfrm>
            <a:off x="533400" y="1123950"/>
            <a:ext cx="8055543" cy="9906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indent="-514350" algn="just">
              <a:buFont typeface="+mj-lt"/>
              <a:buAutoNum type="arabicPeriod" startAt="2"/>
            </a:pPr>
            <a:r>
              <a:rPr lang="en-US" altLang="en-US" sz="2800" b="0" i="0" dirty="0">
                <a:latin typeface="Calibri" panose="020F0502020204030204" pitchFamily="34" charset="0"/>
                <a:cs typeface="Calibri" panose="020F0502020204030204" pitchFamily="34" charset="0"/>
              </a:rPr>
              <a:t>Types exist, but national Israel is NOT a type that is </a:t>
            </a:r>
            <a:r>
              <a:rPr lang="en-US" altLang="en-US" sz="2800" i="0" u="sng" dirty="0">
                <a:latin typeface="Calibri" panose="020F0502020204030204" pitchFamily="34" charset="0"/>
                <a:cs typeface="Calibri" panose="020F0502020204030204" pitchFamily="34" charset="0"/>
              </a:rPr>
              <a:t>superseded</a:t>
            </a:r>
            <a:r>
              <a:rPr lang="en-US" altLang="en-US" sz="2800" b="0" i="0" dirty="0">
                <a:latin typeface="Calibri" panose="020F0502020204030204" pitchFamily="34" charset="0"/>
                <a:cs typeface="Calibri" panose="020F0502020204030204" pitchFamily="34" charset="0"/>
              </a:rPr>
              <a:t> by the church.</a:t>
            </a:r>
          </a:p>
          <a:p>
            <a:pPr algn="just"/>
            <a:endParaRPr lang="en-US" altLang="en-US" sz="2800" b="0" i="0" dirty="0"/>
          </a:p>
          <a:p>
            <a:pPr marL="342900" indent="-342900" algn="just">
              <a:buFont typeface="Wingdings" panose="05000000000000000000" pitchFamily="2" charset="2"/>
              <a:buChar char="§"/>
            </a:pPr>
            <a:r>
              <a:rPr lang="en-US" altLang="en-US" sz="2400" b="0" dirty="0"/>
              <a:t>There is no biblical evidence or warrant that national Israel is a symbol of type of the church</a:t>
            </a:r>
          </a:p>
          <a:p>
            <a:pPr algn="just"/>
            <a:endParaRPr lang="en-US" altLang="en-US" sz="2400" b="0" dirty="0"/>
          </a:p>
          <a:p>
            <a:pPr marL="342900" indent="-342900" algn="just">
              <a:buFont typeface="Wingdings" panose="05000000000000000000" pitchFamily="2" charset="2"/>
              <a:buChar char="§"/>
            </a:pPr>
            <a:r>
              <a:rPr lang="en-US" altLang="en-US" sz="2400" b="0" dirty="0"/>
              <a:t>If the NT antitype cancels the meaning of the OT type, the NT must tell us so.</a:t>
            </a:r>
          </a:p>
          <a:p>
            <a:pPr algn="just"/>
            <a:endParaRPr lang="en-US" altLang="en-US" sz="2800" b="0" i="0" dirty="0"/>
          </a:p>
        </p:txBody>
      </p:sp>
    </p:spTree>
    <p:extLst>
      <p:ext uri="{BB962C8B-B14F-4D97-AF65-F5344CB8AC3E}">
        <p14:creationId xmlns:p14="http://schemas.microsoft.com/office/powerpoint/2010/main" val="824897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7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7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707457" y="285750"/>
            <a:ext cx="7807893"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eaLnBrk="1" hangingPunct="1">
              <a:lnSpc>
                <a:spcPct val="90000"/>
              </a:lnSpc>
              <a:spcAft>
                <a:spcPts val="600"/>
              </a:spcAft>
            </a:pPr>
            <a:r>
              <a:rPr lang="en-US" altLang="en-US" sz="2400" i="0" kern="1200" dirty="0">
                <a:solidFill>
                  <a:srgbClr val="FFFFFF"/>
                </a:solidFill>
                <a:latin typeface="+mj-lt"/>
                <a:ea typeface="+mj-ea"/>
                <a:cs typeface="+mj-cs"/>
              </a:rPr>
              <a:t>Matthew 12:24</a:t>
            </a:r>
          </a:p>
        </p:txBody>
      </p:sp>
      <p:sp>
        <p:nvSpPr>
          <p:cNvPr id="3" name="TextBox 2">
            <a:extLst>
              <a:ext uri="{FF2B5EF4-FFF2-40B4-BE49-F238E27FC236}">
                <a16:creationId xmlns:a16="http://schemas.microsoft.com/office/drawing/2014/main" id="{8913FC4B-4183-4672-AC6A-2532A43C0CC6}"/>
              </a:ext>
            </a:extLst>
          </p:cNvPr>
          <p:cNvSpPr txBox="1">
            <a:spLocks noChangeArrowheads="1"/>
          </p:cNvSpPr>
          <p:nvPr/>
        </p:nvSpPr>
        <p:spPr bwMode="auto">
          <a:xfrm>
            <a:off x="707457" y="895350"/>
            <a:ext cx="8055543" cy="3428399"/>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457200" marR="0" algn="just">
              <a:spcBef>
                <a:spcPts val="0"/>
              </a:spcBef>
              <a:spcAft>
                <a:spcPts val="0"/>
              </a:spcAft>
            </a:pPr>
            <a:r>
              <a:rPr lang="en-US" sz="2400" b="0" i="1" dirty="0">
                <a:effectLst/>
                <a:latin typeface="Calibri" panose="020F0502020204030204" pitchFamily="34" charset="0"/>
                <a:ea typeface="Calibri" panose="020F0502020204030204" pitchFamily="34" charset="0"/>
                <a:cs typeface="Times New Roman" panose="02020603050405020304" pitchFamily="18" charset="0"/>
              </a:rPr>
              <a:t>The Queen of the South will rise up with this generation at the judgment and will condemn it, because she came from the ends of the earth to hear the wisdom of Solomon; and behold, something greater than Solomon is here. </a:t>
            </a:r>
            <a:endParaRPr lang="en-US" sz="2400" b="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911823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just" defTabSz="914400" rtl="0" eaLnBrk="1" fontAlgn="base" latinLnBrk="0" hangingPunct="1">
          <a:lnSpc>
            <a:spcPct val="100000"/>
          </a:lnSpc>
          <a:spcBef>
            <a:spcPct val="0"/>
          </a:spcBef>
          <a:spcAft>
            <a:spcPct val="0"/>
          </a:spcAft>
          <a:buClrTx/>
          <a:buSzTx/>
          <a:buFontTx/>
          <a:buNone/>
          <a:tabLst/>
          <a:defRPr kumimoji="0" lang="en-US" sz="3200" b="1" i="1" u="none" strike="noStrike" cap="none" normalizeH="0" baseline="0" smtClean="0">
            <a:ln>
              <a:noFill/>
            </a:ln>
            <a:solidFill>
              <a:schemeClr val="bg1"/>
            </a:solidFill>
            <a:effectLst/>
            <a:latin typeface="Century Gothi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just" defTabSz="914400" rtl="0" eaLnBrk="1" fontAlgn="base" latinLnBrk="0" hangingPunct="1">
          <a:lnSpc>
            <a:spcPct val="100000"/>
          </a:lnSpc>
          <a:spcBef>
            <a:spcPct val="0"/>
          </a:spcBef>
          <a:spcAft>
            <a:spcPct val="0"/>
          </a:spcAft>
          <a:buClrTx/>
          <a:buSzTx/>
          <a:buFontTx/>
          <a:buNone/>
          <a:tabLst/>
          <a:defRPr kumimoji="0" lang="en-US" sz="3200" b="1" i="1" u="none" strike="noStrike" cap="none" normalizeH="0" baseline="0" smtClean="0">
            <a:ln>
              <a:noFill/>
            </a:ln>
            <a:solidFill>
              <a:schemeClr val="bg1"/>
            </a:solidFill>
            <a:effectLst/>
            <a:latin typeface="Century Gothi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9541</TotalTime>
  <Words>1071</Words>
  <Application>Microsoft Office PowerPoint</Application>
  <PresentationFormat>On-screen Show (16:9)</PresentationFormat>
  <Paragraphs>56</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Abadi</vt:lpstr>
      <vt:lpstr>Arial</vt:lpstr>
      <vt:lpstr>Calibri</vt:lpstr>
      <vt:lpstr>Century Gothic</vt:lpstr>
      <vt:lpstr>Tw Cen MT</vt:lpstr>
      <vt:lpstr>Wingdings</vt:lpstr>
      <vt:lpstr>Default Design</vt:lpstr>
      <vt:lpstr>What is Dispensationalism?  Futuristic Premillennialism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is Dispensationalism?  Futuristic Premillennialism </vt:lpstr>
    </vt:vector>
  </TitlesOfParts>
  <Company>Hope Community Bible Church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 K Godfrey</dc:creator>
  <cp:lastModifiedBy>Ed Godfrey</cp:lastModifiedBy>
  <cp:revision>322</cp:revision>
  <dcterms:created xsi:type="dcterms:W3CDTF">2009-09-05T17:28:57Z</dcterms:created>
  <dcterms:modified xsi:type="dcterms:W3CDTF">2021-09-26T19:53:40Z</dcterms:modified>
</cp:coreProperties>
</file>